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29"/>
  </p:notesMasterIdLst>
  <p:sldIdLst>
    <p:sldId id="422" r:id="rId2"/>
    <p:sldId id="385" r:id="rId3"/>
    <p:sldId id="350" r:id="rId4"/>
    <p:sldId id="352" r:id="rId5"/>
    <p:sldId id="382" r:id="rId6"/>
    <p:sldId id="384" r:id="rId7"/>
    <p:sldId id="355" r:id="rId8"/>
    <p:sldId id="414" r:id="rId9"/>
    <p:sldId id="415" r:id="rId10"/>
    <p:sldId id="420" r:id="rId11"/>
    <p:sldId id="395" r:id="rId12"/>
    <p:sldId id="419" r:id="rId13"/>
    <p:sldId id="409" r:id="rId14"/>
    <p:sldId id="399" r:id="rId15"/>
    <p:sldId id="416" r:id="rId16"/>
    <p:sldId id="400" r:id="rId17"/>
    <p:sldId id="370" r:id="rId18"/>
    <p:sldId id="417" r:id="rId19"/>
    <p:sldId id="418" r:id="rId20"/>
    <p:sldId id="402" r:id="rId21"/>
    <p:sldId id="372" r:id="rId22"/>
    <p:sldId id="410" r:id="rId23"/>
    <p:sldId id="413" r:id="rId24"/>
    <p:sldId id="411" r:id="rId25"/>
    <p:sldId id="412" r:id="rId26"/>
    <p:sldId id="380" r:id="rId27"/>
    <p:sldId id="337" r:id="rId28"/>
  </p:sldIdLst>
  <p:sldSz cx="9144000" cy="6858000" type="screen4x3"/>
  <p:notesSz cx="6858000" cy="9144000"/>
  <p:defaultTextStyle>
    <a:defPPr>
      <a:defRPr lang="sr-Latn-C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05E7"/>
    <a:srgbClr val="5A3CB0"/>
    <a:srgbClr val="FF0066"/>
    <a:srgbClr val="660033"/>
    <a:srgbClr val="DDDDDD"/>
    <a:srgbClr val="99CCFF"/>
    <a:srgbClr val="CCFFCC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178" autoAdjust="0"/>
    <p:restoredTop sz="94717" autoAdjust="0"/>
  </p:normalViewPr>
  <p:slideViewPr>
    <p:cSldViewPr>
      <p:cViewPr>
        <p:scale>
          <a:sx n="68" d="100"/>
          <a:sy n="68" d="100"/>
        </p:scale>
        <p:origin x="-1212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7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r-Latn-CS" noProof="0" smtClean="0"/>
              <a:t>Click to edit Master text styles</a:t>
            </a:r>
          </a:p>
          <a:p>
            <a:pPr lvl="1"/>
            <a:r>
              <a:rPr lang="sr-Latn-CS" noProof="0" smtClean="0"/>
              <a:t>Second level</a:t>
            </a:r>
          </a:p>
          <a:p>
            <a:pPr lvl="2"/>
            <a:r>
              <a:rPr lang="sr-Latn-CS" noProof="0" smtClean="0"/>
              <a:t>Third level</a:t>
            </a:r>
          </a:p>
          <a:p>
            <a:pPr lvl="3"/>
            <a:r>
              <a:rPr lang="sr-Latn-CS" noProof="0" smtClean="0"/>
              <a:t>Fourth level</a:t>
            </a:r>
          </a:p>
          <a:p>
            <a:pPr lvl="4"/>
            <a:r>
              <a:rPr lang="sr-Latn-CS" noProof="0" smtClean="0"/>
              <a:t>Fifth level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7655A52-988C-4A86-AC8D-B046C97A3203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F1A6CF-E7B0-4B69-915B-863EA5767B97}" type="slidenum">
              <a:rPr lang="sr-Latn-CS" smtClean="0"/>
              <a:pPr/>
              <a:t>4</a:t>
            </a:fld>
            <a:endParaRPr lang="sr-Latn-C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64210C-2E59-4B24-9D30-A3DB17E7FC8A}" type="slidenum">
              <a:rPr lang="sr-Latn-CS" smtClean="0"/>
              <a:pPr/>
              <a:t>21</a:t>
            </a:fld>
            <a:endParaRPr lang="sr-Latn-C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4DD19C-4BC6-4234-9C05-876608506D25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436D3-0820-4544-B329-96BDD64F53D6}" type="datetime1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A1F41-954F-45EC-A2D7-170D8CF28AF7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0683D-B84D-46B2-A51D-33BDBA96E7BE}" type="datetime1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75084-6C24-4744-BB60-50E9F2D70526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110B8-02FB-45EA-834E-4BC6FC116D30}" type="datetime1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482D0-9D97-4430-80C8-36730E140F1D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9FB0F-E6FB-4B55-9079-1F5AE33D3A3D}" type="datetimeFigureOut">
              <a:rPr lang="en-US"/>
              <a:pPr>
                <a:defRPr/>
              </a:pPr>
              <a:t>2/28/2017</a:t>
            </a:fld>
            <a:endParaRPr lang="sr-Latn-C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EBBF2-17FC-4E0A-9F79-F21010691AD0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>
    <p:split orient="vert"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055A8-2094-4F47-8503-8D8F3F5C771E}" type="datetime1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0BF55-0DD1-465C-A32E-1180DF6070ED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FAD49-BD67-4968-BEB5-5D2D525AEC04}" type="datetime1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AE341-529F-4F9D-8BA7-C1BCC9C0D6B9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526C4-9235-4870-8461-EF0221A16001}" type="datetime1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FADB4-F6D0-44D7-A0C7-91E0D94AD717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ED12E-DCCB-4EB8-8622-B507C42DEAF3}" type="datetime1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EA8A5-2C35-42EA-8980-A9175AE6F92C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94025-4A07-4C33-BAC3-81D9250CB9B4}" type="datetime1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28FBC-3B79-4BA9-8375-FFD6CAD8F844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1565F-604C-4824-B880-EBF615077F99}" type="datetime1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02B5E-BF9B-4DC0-9680-9D55183EFA79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75BE6-CC55-49DA-9DBD-05043DF994F3}" type="datetime1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D1072-8D2D-48A6-B38F-352DFFF806B1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306DC-87D4-4DBA-9D04-9E06B51C0832}" type="datetime1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EF7D0-2F73-43F3-AA3E-6CA5690FC9D7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5108365-EE13-4DC5-9305-637250683748}" type="datetime1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9E7C5B7-571C-4C92-85B2-E3533ABA880C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F:\DSC00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71625" y="214313"/>
            <a:ext cx="5616575" cy="10080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sz="1800" b="1" smtClean="0">
                <a:solidFill>
                  <a:srgbClr val="FFFF00"/>
                </a:solidFill>
                <a:latin typeface="Arial" charset="0"/>
                <a:cs typeface="Arial" charset="0"/>
              </a:rPr>
              <a:t>РЕПУБЛИК</a:t>
            </a:r>
            <a:r>
              <a:rPr lang="sr-Latn-CS" sz="1800" b="1" smtClean="0">
                <a:solidFill>
                  <a:srgbClr val="FFFF00"/>
                </a:solidFill>
                <a:latin typeface="Arial" charset="0"/>
                <a:cs typeface="Arial" charset="0"/>
              </a:rPr>
              <a:t>A</a:t>
            </a:r>
            <a:r>
              <a:rPr lang="sr-Cyrl-CS" sz="1800" b="1" smtClean="0">
                <a:solidFill>
                  <a:srgbClr val="FFFF00"/>
                </a:solidFill>
                <a:latin typeface="Arial" charset="0"/>
                <a:cs typeface="Arial" charset="0"/>
              </a:rPr>
              <a:t> СРБИЈ</a:t>
            </a:r>
            <a:r>
              <a:rPr lang="sr-Latn-CS" sz="1800" b="1" smtClean="0">
                <a:solidFill>
                  <a:srgbClr val="FFFF00"/>
                </a:solidFill>
                <a:latin typeface="Arial" charset="0"/>
                <a:cs typeface="Arial" charset="0"/>
              </a:rPr>
              <a:t>A</a:t>
            </a:r>
          </a:p>
          <a:p>
            <a:pPr eaLnBrk="1" hangingPunct="1">
              <a:lnSpc>
                <a:spcPct val="80000"/>
              </a:lnSpc>
            </a:pPr>
            <a:r>
              <a:rPr lang="sr-Cyrl-CS" sz="1800" b="1" smtClean="0">
                <a:solidFill>
                  <a:srgbClr val="FFFF00"/>
                </a:solidFill>
                <a:latin typeface="Arial" charset="0"/>
                <a:cs typeface="Arial" charset="0"/>
              </a:rPr>
              <a:t>МИНИСТАРСТВО УНУТРАШЊИХ ПОСЛОВА</a:t>
            </a:r>
          </a:p>
          <a:p>
            <a:pPr eaLnBrk="1" hangingPunct="1">
              <a:lnSpc>
                <a:spcPct val="80000"/>
              </a:lnSpc>
            </a:pPr>
            <a:r>
              <a:rPr lang="sr-Cyrl-CS" sz="1800" b="1" smtClean="0">
                <a:solidFill>
                  <a:srgbClr val="FFFF00"/>
                </a:solidFill>
                <a:latin typeface="Arial" charset="0"/>
                <a:cs typeface="Arial" charset="0"/>
              </a:rPr>
              <a:t>СЕКТОР ЗА ВАНРЕДНЕ СИТУАЦИЈЕ</a:t>
            </a:r>
          </a:p>
          <a:p>
            <a:pPr eaLnBrk="1" hangingPunct="1">
              <a:lnSpc>
                <a:spcPct val="80000"/>
              </a:lnSpc>
            </a:pPr>
            <a:endParaRPr lang="sr-Latn-CS" sz="1800" b="1" smtClean="0">
              <a:solidFill>
                <a:srgbClr val="000000"/>
              </a:solidFill>
            </a:endParaRPr>
          </a:p>
        </p:txBody>
      </p:sp>
      <p:sp>
        <p:nvSpPr>
          <p:cNvPr id="9220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8B325D3-7BC6-42B7-A14A-7B99E554DDCC}" type="slidenum">
              <a:rPr lang="sr-Latn-CS" smtClean="0"/>
              <a:pPr>
                <a:defRPr/>
              </a:pPr>
              <a:t>1</a:t>
            </a:fld>
            <a:endParaRPr lang="sr-Latn-CS" smtClean="0"/>
          </a:p>
        </p:txBody>
      </p:sp>
      <p:pic>
        <p:nvPicPr>
          <p:cNvPr id="410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0"/>
            <a:ext cx="11430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Grb SVS_resiz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6688" y="0"/>
            <a:ext cx="116363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2786058"/>
            <a:ext cx="8929718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1. M</a:t>
            </a:r>
            <a:r>
              <a:rPr lang="sr-Cyrl-CS" sz="54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АРТ – СВЕТСКИ ДАН </a:t>
            </a:r>
            <a:br>
              <a:rPr lang="sr-Cyrl-CS" sz="54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sr-Cyrl-CS" sz="54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ЦИВИЛНЕ ЗАШТИТЕ</a:t>
            </a:r>
            <a:endParaRPr lang="en-US" sz="54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F:\MOSKVA\20161115_1232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88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DB1316-D975-4C41-9B76-84C688C8BB6F}" type="slidenum">
              <a:rPr lang="sr-Latn-CS" smtClean="0"/>
              <a:pPr>
                <a:defRPr/>
              </a:pPr>
              <a:t>10</a:t>
            </a:fld>
            <a:endParaRPr lang="sr-Latn-CS"/>
          </a:p>
        </p:txBody>
      </p:sp>
      <p:sp>
        <p:nvSpPr>
          <p:cNvPr id="12292" name="Rectangle 1"/>
          <p:cNvSpPr>
            <a:spLocks noChangeArrowheads="1"/>
          </p:cNvSpPr>
          <p:nvPr/>
        </p:nvSpPr>
        <p:spPr bwMode="auto">
          <a:xfrm>
            <a:off x="285750" y="0"/>
            <a:ext cx="85725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7325" algn="ctr" eaLnBrk="0" hangingPunct="0"/>
            <a:r>
              <a:rPr lang="en-US" sz="2800" b="1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ОБУКА СЈЦЗ </a:t>
            </a:r>
            <a:r>
              <a:rPr lang="sr-Cyrl-CS" sz="2800" b="1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НА АКАДЕМИЈИ ЦЗ МЧС-А</a:t>
            </a:r>
            <a:endParaRPr lang="en-US" sz="2800" b="1">
              <a:solidFill>
                <a:schemeClr val="bg1"/>
              </a:solidFill>
              <a:ea typeface="Times New Roman" pitchFamily="18" charset="0"/>
              <a:cs typeface="Arial" charset="0"/>
            </a:endParaRPr>
          </a:p>
          <a:p>
            <a:pPr indent="187325" algn="ctr" eaLnBrk="0" hangingPunct="0"/>
            <a:r>
              <a:rPr lang="sr-Cyrl-CS" sz="2800" b="1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 РУСКЕ ФЕДЕРАЦИЈЕ, У МОСКВИ</a:t>
            </a:r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250825" y="1412875"/>
            <a:ext cx="3097213" cy="37496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180975" algn="ctr" eaLnBrk="0" hangingPunct="0">
              <a:defRPr/>
            </a:pPr>
            <a:r>
              <a:rPr lang="en-US" sz="2000" b="1">
                <a:ea typeface="Times New Roman" pitchFamily="18" charset="0"/>
                <a:cs typeface="Arial" charset="0"/>
              </a:rPr>
              <a:t>П</a:t>
            </a:r>
            <a:r>
              <a:rPr lang="ru-RU" sz="2000" b="1">
                <a:ea typeface="Times New Roman" pitchFamily="18" charset="0"/>
                <a:cs typeface="Arial" charset="0"/>
              </a:rPr>
              <a:t>редставник Управе за ЦЗ и девет (9) припадника СЈЦЗ за спасавање из рушевина </a:t>
            </a:r>
            <a:r>
              <a:rPr lang="sr-Cyrl-CS" sz="2000" b="1">
                <a:ea typeface="Times New Roman" pitchFamily="18" charset="0"/>
                <a:cs typeface="Arial" charset="0"/>
              </a:rPr>
              <a:t>учествовали су на обуци  „</a:t>
            </a:r>
            <a:r>
              <a:rPr lang="ru-RU" sz="2000" b="1">
                <a:ea typeface="Times New Roman" pitchFamily="18" charset="0"/>
                <a:cs typeface="Arial" charset="0"/>
              </a:rPr>
              <a:t>Организација операција спасавања и рад на висини у планинским  пределима. </a:t>
            </a:r>
            <a:r>
              <a:rPr lang="en-US" sz="2000" b="1">
                <a:ea typeface="Times New Roman" pitchFamily="18" charset="0"/>
                <a:cs typeface="Arial" charset="0"/>
              </a:rPr>
              <a:t>Индустријски алпинизам</a:t>
            </a:r>
            <a:r>
              <a:rPr lang="sr-Cyrl-CS" sz="2000" b="1">
                <a:ea typeface="Times New Roman" pitchFamily="18" charset="0"/>
                <a:cs typeface="Arial" charset="0"/>
              </a:rPr>
              <a:t>“, </a:t>
            </a:r>
            <a:r>
              <a:rPr lang="en-US" sz="2000" b="1">
                <a:ea typeface="Times New Roman" pitchFamily="18" charset="0"/>
                <a:cs typeface="Arial" charset="0"/>
              </a:rPr>
              <a:t>од 06.</a:t>
            </a:r>
            <a:r>
              <a:rPr lang="sr-Cyrl-CS" sz="2000" b="1">
                <a:ea typeface="Times New Roman" pitchFamily="18" charset="0"/>
                <a:cs typeface="Arial" charset="0"/>
              </a:rPr>
              <a:t>11.-</a:t>
            </a:r>
            <a:r>
              <a:rPr lang="en-US" sz="2000" b="1">
                <a:ea typeface="Times New Roman" pitchFamily="18" charset="0"/>
                <a:cs typeface="Arial" charset="0"/>
              </a:rPr>
              <a:t>19.</a:t>
            </a:r>
            <a:r>
              <a:rPr lang="sr-Cyrl-CS" sz="2000" b="1">
                <a:ea typeface="Times New Roman" pitchFamily="18" charset="0"/>
                <a:cs typeface="Arial" charset="0"/>
              </a:rPr>
              <a:t>11.</a:t>
            </a:r>
            <a:r>
              <a:rPr lang="en-US" sz="2000" b="1">
                <a:ea typeface="Times New Roman" pitchFamily="18" charset="0"/>
                <a:cs typeface="Arial" charset="0"/>
              </a:rPr>
              <a:t>2016. </a:t>
            </a:r>
            <a:r>
              <a:rPr lang="sr-Cyrl-CS" sz="2000" b="1">
                <a:ea typeface="Times New Roman" pitchFamily="18" charset="0"/>
                <a:cs typeface="Arial" charset="0"/>
              </a:rPr>
              <a:t>г</a:t>
            </a:r>
            <a:r>
              <a:rPr lang="en-US" sz="2000" b="1">
                <a:ea typeface="Times New Roman" pitchFamily="18" charset="0"/>
                <a:cs typeface="Arial" charset="0"/>
              </a:rPr>
              <a:t>одине</a:t>
            </a:r>
            <a:r>
              <a:rPr lang="sr-Cyrl-CS" sz="2000" b="1">
                <a:ea typeface="Times New Roman" pitchFamily="18" charset="0"/>
                <a:cs typeface="Arial" charset="0"/>
              </a:rPr>
              <a:t>.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11188" y="5661025"/>
            <a:ext cx="7921625" cy="10064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180975" algn="ctr" eaLnBrk="0" hangingPunct="0">
              <a:defRPr/>
            </a:pPr>
            <a:r>
              <a:rPr lang="en-US" sz="2000" b="1">
                <a:ea typeface="Times New Roman" pitchFamily="18" charset="0"/>
                <a:cs typeface="Arial" charset="0"/>
              </a:rPr>
              <a:t>П</a:t>
            </a:r>
            <a:r>
              <a:rPr lang="ru-RU" sz="2000" b="1">
                <a:ea typeface="Times New Roman" pitchFamily="18" charset="0"/>
                <a:cs typeface="Arial" charset="0"/>
              </a:rPr>
              <a:t>редставник Управе за ЦЗ и једанаест (11) припадника СЈЦЗ за спасавање на води и под водом </a:t>
            </a:r>
            <a:r>
              <a:rPr lang="sr-Cyrl-CS" sz="2000" b="1">
                <a:ea typeface="Times New Roman" pitchFamily="18" charset="0"/>
                <a:cs typeface="Arial" charset="0"/>
              </a:rPr>
              <a:t>учествовали су на обуци  </a:t>
            </a:r>
            <a:r>
              <a:rPr lang="en-US" sz="2000" b="1">
                <a:ea typeface="Times New Roman" pitchFamily="18" charset="0"/>
                <a:cs typeface="Arial" charset="0"/>
              </a:rPr>
              <a:t>ронилаца</a:t>
            </a:r>
            <a:r>
              <a:rPr lang="sr-Cyrl-CS" sz="2000" b="1">
                <a:ea typeface="Times New Roman" pitchFamily="18" charset="0"/>
                <a:cs typeface="Arial" charset="0"/>
              </a:rPr>
              <a:t>, </a:t>
            </a:r>
            <a:r>
              <a:rPr lang="en-US" sz="2000" b="1">
                <a:ea typeface="Times New Roman" pitchFamily="18" charset="0"/>
                <a:cs typeface="Arial" charset="0"/>
              </a:rPr>
              <a:t>од 11.</a:t>
            </a:r>
            <a:r>
              <a:rPr lang="sr-Cyrl-CS" sz="2000" b="1">
                <a:ea typeface="Times New Roman" pitchFamily="18" charset="0"/>
                <a:cs typeface="Arial" charset="0"/>
              </a:rPr>
              <a:t>06.-</a:t>
            </a:r>
            <a:r>
              <a:rPr lang="en-US" sz="2000" b="1">
                <a:ea typeface="Times New Roman" pitchFamily="18" charset="0"/>
                <a:cs typeface="Arial" charset="0"/>
              </a:rPr>
              <a:t>25.</a:t>
            </a:r>
            <a:r>
              <a:rPr lang="sr-Cyrl-CS" sz="2000" b="1">
                <a:ea typeface="Times New Roman" pitchFamily="18" charset="0"/>
                <a:cs typeface="Arial" charset="0"/>
              </a:rPr>
              <a:t>06.</a:t>
            </a:r>
            <a:r>
              <a:rPr lang="en-US" sz="2000" b="1">
                <a:ea typeface="Times New Roman" pitchFamily="18" charset="0"/>
                <a:cs typeface="Arial" charset="0"/>
              </a:rPr>
              <a:t>2016. </a:t>
            </a:r>
            <a:r>
              <a:rPr lang="sr-Cyrl-CS" sz="2000" b="1">
                <a:ea typeface="Times New Roman" pitchFamily="18" charset="0"/>
                <a:cs typeface="Arial" charset="0"/>
              </a:rPr>
              <a:t>г</a:t>
            </a:r>
            <a:r>
              <a:rPr lang="en-US" sz="2000" b="1">
                <a:ea typeface="Times New Roman" pitchFamily="18" charset="0"/>
                <a:cs typeface="Arial" charset="0"/>
              </a:rPr>
              <a:t>одине</a:t>
            </a:r>
            <a:r>
              <a:rPr lang="sr-Cyrl-CS" sz="2000" b="1">
                <a:ea typeface="Times New Roman" pitchFamily="18" charset="0"/>
                <a:cs typeface="Arial" charset="0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prava za CZ\Desktop\Slike Obuka u 2015\Kruševac maj 2015\104___02\IMG_1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625475"/>
            <a:ext cx="8501062" cy="601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7088" y="714375"/>
            <a:ext cx="12795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14375" y="0"/>
            <a:ext cx="2428875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sr-Cyrl-CS" sz="4400" dirty="0">
                <a:latin typeface="+mj-lt"/>
                <a:ea typeface="+mj-ea"/>
                <a:cs typeface="Arial" charset="0"/>
              </a:rPr>
              <a:t>  </a:t>
            </a:r>
            <a:r>
              <a:rPr lang="sr-Cyrl-CS" sz="3600" dirty="0">
                <a:latin typeface="+mj-lt"/>
                <a:ea typeface="+mj-ea"/>
                <a:cs typeface="Arial" charset="0"/>
              </a:rPr>
              <a:t>“тренинг”</a:t>
            </a:r>
            <a:endParaRPr lang="sr-Latn-CS" sz="3600" dirty="0">
              <a:latin typeface="+mj-lt"/>
              <a:ea typeface="+mj-ea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3" descr="DSCN1405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413" y="928688"/>
            <a:ext cx="8839200" cy="5834062"/>
          </a:xfrm>
          <a:noFill/>
        </p:spPr>
      </p:pic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7150" y="0"/>
            <a:ext cx="1466850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85813" y="214313"/>
            <a:ext cx="2428875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sr-Cyrl-CS" sz="4400" dirty="0">
                <a:latin typeface="+mj-lt"/>
                <a:ea typeface="+mj-ea"/>
                <a:cs typeface="Arial" charset="0"/>
              </a:rPr>
              <a:t>  </a:t>
            </a:r>
            <a:r>
              <a:rPr lang="sr-Cyrl-CS" sz="3600" dirty="0">
                <a:latin typeface="+mj-lt"/>
                <a:ea typeface="+mj-ea"/>
                <a:cs typeface="Arial" charset="0"/>
              </a:rPr>
              <a:t>“тренинг”</a:t>
            </a:r>
            <a:endParaRPr lang="sr-Latn-CS" sz="3600" dirty="0">
              <a:latin typeface="+mj-lt"/>
              <a:ea typeface="+mj-ea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ELG_3306 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38" y="0"/>
            <a:ext cx="1519237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835150" y="0"/>
            <a:ext cx="2428875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sr-Cyrl-CS" sz="4400" dirty="0">
                <a:latin typeface="+mj-lt"/>
                <a:ea typeface="+mj-ea"/>
                <a:cs typeface="Arial" charset="0"/>
              </a:rPr>
              <a:t>  </a:t>
            </a:r>
            <a:r>
              <a:rPr lang="sr-Cyrl-CS" sz="3600" dirty="0">
                <a:latin typeface="+mj-lt"/>
                <a:ea typeface="+mj-ea"/>
                <a:cs typeface="Arial" charset="0"/>
              </a:rPr>
              <a:t>“</a:t>
            </a:r>
            <a:r>
              <a:rPr lang="sr-Cyrl-CS" sz="3600" dirty="0">
                <a:solidFill>
                  <a:schemeClr val="bg1"/>
                </a:solidFill>
                <a:latin typeface="+mj-lt"/>
                <a:ea typeface="+mj-ea"/>
                <a:cs typeface="Arial" charset="0"/>
              </a:rPr>
              <a:t>тренинг”</a:t>
            </a:r>
            <a:endParaRPr lang="sr-Latn-CS" sz="3600" dirty="0">
              <a:solidFill>
                <a:schemeClr val="bg1"/>
              </a:solidFill>
              <a:latin typeface="+mj-lt"/>
              <a:ea typeface="+mj-ea"/>
              <a:cs typeface="Arial" charset="0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786813" cy="7858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sr-Cyrl-CS" sz="3200" b="1" dirty="0" smtClean="0">
                <a:solidFill>
                  <a:schemeClr val="bg1"/>
                </a:solidFill>
              </a:rPr>
              <a:t>ОПРЕМАЊЕ специјализованих</a:t>
            </a:r>
            <a:br>
              <a:rPr lang="sr-Cyrl-CS" sz="3200" b="1" dirty="0" smtClean="0">
                <a:solidFill>
                  <a:schemeClr val="bg1"/>
                </a:solidFill>
              </a:rPr>
            </a:br>
            <a:r>
              <a:rPr lang="sr-Cyrl-CS" sz="3200" b="1" dirty="0" smtClean="0">
                <a:solidFill>
                  <a:schemeClr val="bg1"/>
                </a:solidFill>
              </a:rPr>
              <a:t>јединица ЦЗ</a:t>
            </a:r>
            <a:endParaRPr lang="sr-Latn-CS" sz="3200" b="1" spc="-150" dirty="0" smtClean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3857625" y="1428750"/>
            <a:ext cx="4857750" cy="125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2700" algn="ctr">
              <a:lnSpc>
                <a:spcPct val="70000"/>
              </a:lnSpc>
            </a:pPr>
            <a:r>
              <a:rPr lang="ru-RU" sz="2400" b="1">
                <a:solidFill>
                  <a:schemeClr val="bg1"/>
                </a:solidFill>
              </a:rPr>
              <a:t>Закључно са 2016.годином реализована је набавка </a:t>
            </a:r>
            <a:r>
              <a:rPr lang="ru-RU" sz="2800" b="1">
                <a:solidFill>
                  <a:schemeClr val="bg1"/>
                </a:solidFill>
              </a:rPr>
              <a:t>2.000</a:t>
            </a:r>
            <a:r>
              <a:rPr lang="ru-RU" sz="2400" b="1">
                <a:solidFill>
                  <a:schemeClr val="bg1"/>
                </a:solidFill>
              </a:rPr>
              <a:t> основних комплета униформи за припаднике СЈЦЗ.</a:t>
            </a:r>
            <a:endParaRPr lang="en-US" sz="2400" b="1">
              <a:solidFill>
                <a:schemeClr val="bg1"/>
              </a:solidFill>
            </a:endParaRPr>
          </a:p>
          <a:p>
            <a:pPr indent="12700" algn="ctr">
              <a:lnSpc>
                <a:spcPct val="70000"/>
              </a:lnSpc>
            </a:pPr>
            <a:endParaRPr lang="sr-Cyrl-CS" sz="800">
              <a:solidFill>
                <a:schemeClr val="bg1"/>
              </a:solidFill>
            </a:endParaRPr>
          </a:p>
        </p:txBody>
      </p:sp>
      <p:pic>
        <p:nvPicPr>
          <p:cNvPr id="16388" name="Picture 2" descr="C:\Documents and Settings\zbabovic\Desktop\SLIKE UNIFORMA selekcija\DSC_05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857250"/>
            <a:ext cx="3171825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786813" cy="7858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sr-Cyrl-CS" sz="3200" b="1" dirty="0" smtClean="0">
                <a:solidFill>
                  <a:schemeClr val="bg1"/>
                </a:solidFill>
              </a:rPr>
              <a:t>ОПРЕМАЊЕ специјализованих</a:t>
            </a:r>
            <a:br>
              <a:rPr lang="sr-Cyrl-CS" sz="3200" b="1" dirty="0" smtClean="0">
                <a:solidFill>
                  <a:schemeClr val="bg1"/>
                </a:solidFill>
              </a:rPr>
            </a:br>
            <a:r>
              <a:rPr lang="sr-Cyrl-CS" sz="3200" b="1" dirty="0" smtClean="0">
                <a:solidFill>
                  <a:schemeClr val="bg1"/>
                </a:solidFill>
              </a:rPr>
              <a:t>јединица ЦЗ</a:t>
            </a:r>
            <a:endParaRPr lang="sr-Latn-CS" sz="3200" b="1" spc="-150" dirty="0" smtClean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7411" name="Rectangle 1"/>
          <p:cNvSpPr>
            <a:spLocks noChangeArrowheads="1"/>
          </p:cNvSpPr>
          <p:nvPr/>
        </p:nvSpPr>
        <p:spPr bwMode="auto">
          <a:xfrm>
            <a:off x="285750" y="5029200"/>
            <a:ext cx="87153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/>
          </a:p>
          <a:p>
            <a:pPr eaLnBrk="0" hangingPunct="0">
              <a:lnSpc>
                <a:spcPct val="80000"/>
              </a:lnSpc>
            </a:pPr>
            <a:r>
              <a:rPr lang="sr-Cyrl-CS" sz="2400" b="1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На основу ИПА појекта "Јачање капацитета Сектора за ванредне ситуације у пословима заштите од НУС“, обезбеђен  је</a:t>
            </a:r>
            <a:r>
              <a:rPr lang="en-US" sz="2400" b="1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 </a:t>
            </a:r>
            <a:r>
              <a:rPr lang="sr-Cyrl-CS" sz="2400" b="1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одређен број чамаца, магнетометријске опреме, возила, униформи, рачунара итд.</a:t>
            </a:r>
            <a:endParaRPr lang="en-US" sz="2400" b="1">
              <a:solidFill>
                <a:schemeClr val="bg1"/>
              </a:solidFill>
              <a:cs typeface="Arial" charset="0"/>
            </a:endParaRPr>
          </a:p>
          <a:p>
            <a:pPr eaLnBrk="0" hangingPunct="0"/>
            <a:endParaRPr lang="en-US"/>
          </a:p>
        </p:txBody>
      </p:sp>
      <p:pic>
        <p:nvPicPr>
          <p:cNvPr id="17412" name="Picture 5" descr="C:\Users\Uprava za CZ\Desktop\image-0-02-05-382f29ccb45fba8c1a162bbcc6de89e7bff2e4d71c3396a1153141deb428411a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857250"/>
            <a:ext cx="78740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214313" y="142875"/>
            <a:ext cx="8643937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sr-Cyrl-CS" sz="3200">
                <a:solidFill>
                  <a:schemeClr val="bg1"/>
                </a:solidFill>
              </a:rPr>
              <a:t>ОПРЕМАЊЕ специјализованих</a:t>
            </a:r>
            <a:br>
              <a:rPr lang="sr-Cyrl-CS" sz="3200">
                <a:solidFill>
                  <a:schemeClr val="bg1"/>
                </a:solidFill>
              </a:rPr>
            </a:br>
            <a:r>
              <a:rPr lang="sr-Cyrl-CS" sz="3200">
                <a:solidFill>
                  <a:schemeClr val="bg1"/>
                </a:solidFill>
              </a:rPr>
              <a:t>јединица ЦЗ</a:t>
            </a:r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18435" name="Picture 4" descr="F:\prikolica-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1071563"/>
            <a:ext cx="5272087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8"/>
          <p:cNvSpPr>
            <a:spLocks noChangeArrowheads="1"/>
          </p:cNvSpPr>
          <p:nvPr/>
        </p:nvSpPr>
        <p:spPr bwMode="auto">
          <a:xfrm>
            <a:off x="0" y="4357688"/>
            <a:ext cx="8929688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just" eaLnBrk="0" hangingPunct="0"/>
            <a:r>
              <a:rPr lang="ru-RU" sz="2400" b="1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Током марта месеца  представници </a:t>
            </a:r>
            <a:r>
              <a:rPr lang="sr-Cyrl-CS" sz="2400" b="1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Управе  за ЦЗ</a:t>
            </a:r>
            <a:r>
              <a:rPr lang="ru-RU" sz="2400" b="1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, из донације Владе Јапана примили су следећу  опрему :</a:t>
            </a:r>
          </a:p>
          <a:p>
            <a:pPr indent="457200" algn="just" eaLnBrk="0" hangingPunct="0"/>
            <a:r>
              <a:rPr lang="ru-RU" sz="2400" b="1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40 рибарских комбинезона, 15 ронилачких одела,</a:t>
            </a:r>
          </a:p>
          <a:p>
            <a:pPr indent="457200" algn="just" eaLnBrk="0" hangingPunct="0"/>
            <a:r>
              <a:rPr lang="ru-RU" sz="2400" b="1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40 сигурносних ужади (25</a:t>
            </a:r>
            <a:r>
              <a:rPr lang="en-US" sz="2400" b="1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m</a:t>
            </a:r>
            <a:r>
              <a:rPr lang="ru-RU" sz="2400" b="1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), 80 дренажних кацига,</a:t>
            </a:r>
          </a:p>
          <a:p>
            <a:pPr indent="457200" algn="just" eaLnBrk="0" hangingPunct="0"/>
            <a:r>
              <a:rPr lang="ru-RU" sz="2400" b="1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80 сигурносних прслука, 40 туба (100н) и 3 приколице.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sr-Cyrl-CS" sz="4000" smtClean="0">
                <a:solidFill>
                  <a:schemeClr val="bg1"/>
                </a:solidFill>
              </a:rPr>
              <a:t>Магацин цивилне заштите</a:t>
            </a:r>
            <a:endParaRPr lang="sr-Latn-CS" sz="4000" smtClean="0">
              <a:solidFill>
                <a:schemeClr val="bg1"/>
              </a:solidFill>
            </a:endParaRPr>
          </a:p>
        </p:txBody>
      </p:sp>
      <p:sp>
        <p:nvSpPr>
          <p:cNvPr id="19459" name="Rectangle 12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en-US" sz="2400" smtClean="0"/>
          </a:p>
        </p:txBody>
      </p:sp>
      <p:sp>
        <p:nvSpPr>
          <p:cNvPr id="19460" name="Rectangle 13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endParaRPr lang="en-US" sz="2400" smtClean="0"/>
          </a:p>
        </p:txBody>
      </p:sp>
      <p:pic>
        <p:nvPicPr>
          <p:cNvPr id="19461" name="Picture 5" descr="DSCN09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513"/>
            <a:ext cx="442912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DSCN15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8" y="1125538"/>
            <a:ext cx="4786312" cy="316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 descr="DSCN158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3375"/>
            <a:ext cx="42926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 descr="DSCN158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0" y="4135438"/>
            <a:ext cx="4857750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5" name="Rectangle 10"/>
          <p:cNvGrpSpPr>
            <a:grpSpLocks/>
          </p:cNvGrpSpPr>
          <p:nvPr/>
        </p:nvGrpSpPr>
        <p:grpSpPr bwMode="auto">
          <a:xfrm>
            <a:off x="7235825" y="115888"/>
            <a:ext cx="1223963" cy="1001712"/>
            <a:chOff x="2473" y="2934"/>
            <a:chExt cx="1160" cy="1067"/>
          </a:xfrm>
        </p:grpSpPr>
        <p:pic>
          <p:nvPicPr>
            <p:cNvPr id="19469" name="Rectangle 10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73" y="2934"/>
              <a:ext cx="1160" cy="1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70" name="Text Box 17"/>
            <p:cNvSpPr txBox="1">
              <a:spLocks noChangeArrowheads="1"/>
            </p:cNvSpPr>
            <p:nvPr/>
          </p:nvSpPr>
          <p:spPr bwMode="auto">
            <a:xfrm>
              <a:off x="2493" y="2952"/>
              <a:ext cx="1125" cy="1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3" name="Isosceles Triangle 12"/>
          <p:cNvSpPr/>
          <p:nvPr/>
        </p:nvSpPr>
        <p:spPr>
          <a:xfrm>
            <a:off x="7320305" y="200818"/>
            <a:ext cx="991321" cy="700578"/>
          </a:xfrm>
          <a:prstGeom prst="triangl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r-Latn-CS"/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DSC0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85750" y="214313"/>
            <a:ext cx="7072313" cy="1000125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pPr algn="ctr">
              <a:lnSpc>
                <a:spcPct val="80000"/>
              </a:lnSpc>
              <a:defRPr/>
            </a:pPr>
            <a:r>
              <a:rPr lang="sr-Cyrl-CS" sz="3600" b="1" dirty="0"/>
              <a:t>Учешће СЈЦЗ у ванредним ситуацијама - догађајима</a:t>
            </a:r>
            <a:endParaRPr lang="sr-Latn-CS" sz="3600" b="1" dirty="0">
              <a:latin typeface="+mj-lt"/>
              <a:ea typeface="+mj-ea"/>
              <a:cs typeface="Arial" charset="0"/>
            </a:endParaRPr>
          </a:p>
        </p:txBody>
      </p:sp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188" y="285750"/>
            <a:ext cx="1643062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Rectangle 1"/>
          <p:cNvSpPr>
            <a:spLocks noChangeArrowheads="1"/>
          </p:cNvSpPr>
          <p:nvPr/>
        </p:nvSpPr>
        <p:spPr bwMode="auto">
          <a:xfrm>
            <a:off x="0" y="5878513"/>
            <a:ext cx="9144000" cy="14224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39750" algn="just" eaLnBrk="0" hangingPunct="0">
              <a:lnSpc>
                <a:spcPct val="80000"/>
              </a:lnSpc>
            </a:pPr>
            <a:r>
              <a:rPr lang="ru-RU" sz="2000" b="1">
                <a:ea typeface="Times New Roman" pitchFamily="18" charset="0"/>
                <a:cs typeface="Arial" charset="0"/>
              </a:rPr>
              <a:t>Извршена је мобилизација </a:t>
            </a:r>
            <a:r>
              <a:rPr lang="en-US" sz="2000" b="1">
                <a:ea typeface="Times New Roman" pitchFamily="18" charset="0"/>
                <a:cs typeface="Arial" charset="0"/>
              </a:rPr>
              <a:t>јединица</a:t>
            </a:r>
            <a:r>
              <a:rPr lang="ru-RU" sz="2000" b="1">
                <a:ea typeface="Times New Roman" pitchFamily="18" charset="0"/>
                <a:cs typeface="Arial" charset="0"/>
              </a:rPr>
              <a:t> за спасавање на води и под водом из Београда, Сомбора, Ниша и Крушевца које су ангажоване</a:t>
            </a:r>
            <a:r>
              <a:rPr lang="en-US" sz="2000" b="1">
                <a:ea typeface="Times New Roman" pitchFamily="18" charset="0"/>
                <a:cs typeface="Arial" charset="0"/>
              </a:rPr>
              <a:t> </a:t>
            </a:r>
            <a:r>
              <a:rPr lang="ru-RU" sz="2000" b="1">
                <a:ea typeface="Times New Roman" pitchFamily="18" charset="0"/>
                <a:cs typeface="Arial" charset="0"/>
              </a:rPr>
              <a:t>на спашавању и  евакуисању угроженог становништва</a:t>
            </a:r>
            <a:r>
              <a:rPr lang="sr-Cyrl-CS" sz="2000" b="1">
                <a:ea typeface="Times New Roman" pitchFamily="18" charset="0"/>
                <a:cs typeface="Arial" charset="0"/>
              </a:rPr>
              <a:t> у пролећним поплавама 2016. године.</a:t>
            </a:r>
          </a:p>
          <a:p>
            <a:pPr indent="539750" algn="just" eaLnBrk="0" hangingPunct="0">
              <a:lnSpc>
                <a:spcPct val="80000"/>
              </a:lnSpc>
            </a:pPr>
            <a:r>
              <a:rPr lang="sr-Cyrl-CS" sz="2000" b="1">
                <a:ea typeface="Times New Roman" pitchFamily="18" charset="0"/>
                <a:cs typeface="Arial" charset="0"/>
              </a:rPr>
              <a:t>Ангажовано је </a:t>
            </a:r>
            <a:r>
              <a:rPr lang="sr-Cyrl-CS" sz="2800" b="1">
                <a:ea typeface="Times New Roman" pitchFamily="18" charset="0"/>
                <a:cs typeface="Arial" charset="0"/>
              </a:rPr>
              <a:t>90</a:t>
            </a:r>
            <a:r>
              <a:rPr lang="sr-Cyrl-CS" sz="2000" b="1">
                <a:ea typeface="Times New Roman" pitchFamily="18" charset="0"/>
                <a:cs typeface="Arial" charset="0"/>
              </a:rPr>
              <a:t> припадника јединица са </a:t>
            </a:r>
            <a:r>
              <a:rPr lang="sr-Cyrl-CS" sz="2800" b="1">
                <a:ea typeface="Times New Roman" pitchFamily="18" charset="0"/>
                <a:cs typeface="Arial" charset="0"/>
              </a:rPr>
              <a:t>19</a:t>
            </a:r>
            <a:r>
              <a:rPr lang="sr-Cyrl-CS" sz="2000" b="1">
                <a:ea typeface="Times New Roman" pitchFamily="18" charset="0"/>
                <a:cs typeface="Arial" charset="0"/>
              </a:rPr>
              <a:t> чамаца.</a:t>
            </a:r>
            <a:endParaRPr lang="en-US" sz="2000" b="1">
              <a:ea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DSC00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85750" y="214313"/>
            <a:ext cx="7072313" cy="1000125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pPr algn="ctr">
              <a:lnSpc>
                <a:spcPct val="80000"/>
              </a:lnSpc>
              <a:defRPr/>
            </a:pPr>
            <a:r>
              <a:rPr lang="sr-Cyrl-CS" sz="3600" b="1" dirty="0"/>
              <a:t>Учешће СЈЦЗ у ванредним ситуацијама - догађајима</a:t>
            </a:r>
            <a:endParaRPr lang="sr-Latn-CS" sz="3600" b="1" dirty="0">
              <a:latin typeface="+mj-lt"/>
              <a:ea typeface="+mj-ea"/>
              <a:cs typeface="Arial" charset="0"/>
            </a:endParaRPr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188" y="285750"/>
            <a:ext cx="1643062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1"/>
          <p:cNvSpPr>
            <a:spLocks noChangeArrowheads="1"/>
          </p:cNvSpPr>
          <p:nvPr/>
        </p:nvSpPr>
        <p:spPr bwMode="auto">
          <a:xfrm>
            <a:off x="0" y="5786438"/>
            <a:ext cx="9144000" cy="9794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39750" algn="just" eaLnBrk="0" hangingPunct="0">
              <a:lnSpc>
                <a:spcPct val="80000"/>
              </a:lnSpc>
            </a:pPr>
            <a:r>
              <a:rPr lang="en-US" sz="2400" b="1">
                <a:ea typeface="Times New Roman" pitchFamily="18" charset="0"/>
                <a:cs typeface="Arial" charset="0"/>
              </a:rPr>
              <a:t>Јединице </a:t>
            </a:r>
            <a:r>
              <a:rPr lang="ru-RU" sz="2400" b="1">
                <a:ea typeface="Times New Roman" pitchFamily="18" charset="0"/>
                <a:cs typeface="Arial" charset="0"/>
              </a:rPr>
              <a:t>за спасавање на води и под водом су ангажоване</a:t>
            </a:r>
            <a:r>
              <a:rPr lang="en-US" sz="2400" b="1">
                <a:ea typeface="Times New Roman" pitchFamily="18" charset="0"/>
                <a:cs typeface="Arial" charset="0"/>
              </a:rPr>
              <a:t> на територима Рашког, Шумадијског, Зајечарског и Пчињског управног округа.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970D7-3372-4166-A4BC-BC3494E5442F}" type="slidenum">
              <a:rPr lang="sr-Latn-CS" smtClean="0"/>
              <a:pPr>
                <a:defRPr/>
              </a:pPr>
              <a:t>2</a:t>
            </a:fld>
            <a:endParaRPr lang="sr-Latn-CS"/>
          </a:p>
        </p:txBody>
      </p:sp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0"/>
            <a:ext cx="8934451" cy="670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395288" y="333375"/>
            <a:ext cx="80645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r-Cyrl-CS"/>
          </a:p>
          <a:p>
            <a:pPr>
              <a:spcBef>
                <a:spcPct val="50000"/>
              </a:spcBef>
            </a:pPr>
            <a:endParaRPr lang="sr-Cyrl-CS" b="1"/>
          </a:p>
          <a:p>
            <a:pPr>
              <a:spcBef>
                <a:spcPct val="50000"/>
              </a:spcBef>
            </a:pPr>
            <a:endParaRPr lang="sr-Cyrl-CS"/>
          </a:p>
          <a:p>
            <a:pPr>
              <a:spcBef>
                <a:spcPct val="50000"/>
              </a:spcBef>
            </a:pPr>
            <a:endParaRPr lang="sr-Latn-CS"/>
          </a:p>
        </p:txBody>
      </p:sp>
      <p:pic>
        <p:nvPicPr>
          <p:cNvPr id="22531" name="Picture 7" descr="F:\DSCN2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5"/>
          <p:cNvSpPr>
            <a:spLocks noChangeArrowheads="1"/>
          </p:cNvSpPr>
          <p:nvPr/>
        </p:nvSpPr>
        <p:spPr bwMode="auto">
          <a:xfrm>
            <a:off x="142875" y="214313"/>
            <a:ext cx="8786813" cy="14462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lnSpc>
                <a:spcPct val="80000"/>
              </a:lnSpc>
            </a:pPr>
            <a:r>
              <a:rPr lang="ru-RU" sz="2200" b="1">
                <a:ea typeface="Times New Roman" pitchFamily="18" charset="0"/>
                <a:cs typeface="Arial" charset="0"/>
              </a:rPr>
              <a:t>За потребе прихвата миграната на територији Републике Србије, у току године из магацина Управе за ЦЗ ангажовано је, у склопу Привременог центра за регистрацију и прихват миграната у Прешеву,  21 шатор велики М-30, 2 шатора мала М -10, 2 агрегата 8,5 </a:t>
            </a:r>
            <a:r>
              <a:rPr lang="en-US" sz="2200" b="1">
                <a:ea typeface="Times New Roman" pitchFamily="18" charset="0"/>
                <a:cs typeface="Arial" charset="0"/>
              </a:rPr>
              <a:t>kw</a:t>
            </a:r>
            <a:r>
              <a:rPr lang="ru-RU" sz="2200" b="1">
                <a:ea typeface="Times New Roman" pitchFamily="18" charset="0"/>
                <a:cs typeface="Arial" charset="0"/>
              </a:rPr>
              <a:t> и 3 резервоара за воду од 3700 </a:t>
            </a:r>
            <a:r>
              <a:rPr lang="en-US" sz="2200" b="1">
                <a:ea typeface="Times New Roman" pitchFamily="18" charset="0"/>
                <a:cs typeface="Arial" charset="0"/>
              </a:rPr>
              <a:t>l</a:t>
            </a:r>
            <a:r>
              <a:rPr lang="ru-RU" sz="2200" b="1">
                <a:ea typeface="Times New Roman" pitchFamily="18" charset="0"/>
                <a:cs typeface="Arial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DSCN09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286000"/>
            <a:ext cx="4071937" cy="365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Picture 5" descr="DSCN0931"/>
          <p:cNvSpPr>
            <a:spLocks noChangeAspect="1" noChangeArrowheads="1"/>
          </p:cNvSpPr>
          <p:nvPr/>
        </p:nvSpPr>
        <p:spPr bwMode="auto">
          <a:xfrm>
            <a:off x="4067175" y="1341438"/>
            <a:ext cx="27368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3556" name="Rectangle 10"/>
          <p:cNvGrpSpPr>
            <a:grpSpLocks/>
          </p:cNvGrpSpPr>
          <p:nvPr/>
        </p:nvGrpSpPr>
        <p:grpSpPr bwMode="auto">
          <a:xfrm>
            <a:off x="7235825" y="115888"/>
            <a:ext cx="1223963" cy="1001712"/>
            <a:chOff x="2473" y="2934"/>
            <a:chExt cx="1160" cy="1067"/>
          </a:xfrm>
        </p:grpSpPr>
        <p:pic>
          <p:nvPicPr>
            <p:cNvPr id="23564" name="Rectangle 10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73" y="2934"/>
              <a:ext cx="1160" cy="1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5" name="Text Box 8"/>
            <p:cNvSpPr txBox="1">
              <a:spLocks noChangeArrowheads="1"/>
            </p:cNvSpPr>
            <p:nvPr/>
          </p:nvSpPr>
          <p:spPr bwMode="auto">
            <a:xfrm>
              <a:off x="2493" y="2952"/>
              <a:ext cx="1125" cy="1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3" name="Isosceles Triangle 12"/>
          <p:cNvSpPr/>
          <p:nvPr/>
        </p:nvSpPr>
        <p:spPr>
          <a:xfrm>
            <a:off x="7320305" y="200818"/>
            <a:ext cx="991321" cy="700578"/>
          </a:xfrm>
          <a:prstGeom prst="triangl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r-Latn-CS"/>
          </a:p>
        </p:txBody>
      </p:sp>
      <p:sp>
        <p:nvSpPr>
          <p:cNvPr id="23560" name="Picture 12" descr="DSCN0917"/>
          <p:cNvSpPr>
            <a:spLocks noChangeAspect="1" noChangeArrowheads="1"/>
          </p:cNvSpPr>
          <p:nvPr/>
        </p:nvSpPr>
        <p:spPr bwMode="auto">
          <a:xfrm>
            <a:off x="571500" y="4125913"/>
            <a:ext cx="4071938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3561" name="Picture 13" descr="DSCN09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2214563"/>
            <a:ext cx="4321175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Picture 14" descr="DSCN0905"/>
          <p:cNvSpPr>
            <a:spLocks noChangeAspect="1" noChangeArrowheads="1"/>
          </p:cNvSpPr>
          <p:nvPr/>
        </p:nvSpPr>
        <p:spPr bwMode="auto">
          <a:xfrm>
            <a:off x="6873875" y="1412875"/>
            <a:ext cx="2270125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214313" y="357188"/>
            <a:ext cx="7000875" cy="15700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ru-RU" sz="2400" dirty="0"/>
              <a:t>У </a:t>
            </a:r>
            <a:r>
              <a:rPr lang="en-US" sz="2400" dirty="0"/>
              <a:t> </a:t>
            </a:r>
            <a:r>
              <a:rPr lang="sr-Cyrl-RS" sz="2400" dirty="0"/>
              <a:t>циљу пружања помоћи локалним самоуправама угроженим ванредним ситуацијама ангажована је опрема </a:t>
            </a:r>
            <a:r>
              <a:rPr lang="ru-RU" sz="2400" dirty="0"/>
              <a:t>из </a:t>
            </a:r>
            <a:r>
              <a:rPr lang="ru-RU" sz="2400" dirty="0"/>
              <a:t>магацина Управе за </a:t>
            </a:r>
            <a:r>
              <a:rPr lang="ru-RU" sz="2400" dirty="0"/>
              <a:t>ЦЗ</a:t>
            </a:r>
            <a:endParaRPr lang="ru-RU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F:\foto\DSC_03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4225"/>
            <a:ext cx="9144000" cy="607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857250"/>
            <a:ext cx="9144000" cy="1570038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/>
              <a:t>У сарадњи са DPPI SEE Управа за цивилну заштиту је организовала и реализовала међународни семинар на тему "Ублажавање и отклањање последица од поплава", у Београду, у хотелу ''М'', од 13.12.-15.12. 2016. године. </a:t>
            </a:r>
            <a:endParaRPr lang="en-US" sz="2400" b="1" dirty="0"/>
          </a:p>
        </p:txBody>
      </p:sp>
      <p:sp>
        <p:nvSpPr>
          <p:cNvPr id="2" name="Rounded Rectangle 20"/>
          <p:cNvSpPr>
            <a:spLocks noChangeArrowheads="1"/>
          </p:cNvSpPr>
          <p:nvPr/>
        </p:nvSpPr>
        <p:spPr bwMode="auto">
          <a:xfrm>
            <a:off x="0" y="0"/>
            <a:ext cx="9144000" cy="785813"/>
          </a:xfrm>
          <a:prstGeom prst="roundRect">
            <a:avLst>
              <a:gd name="adj" fmla="val 16667"/>
            </a:avLst>
          </a:prstGeom>
          <a:solidFill>
            <a:schemeClr val="accent1">
              <a:lumMod val="90000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342900" indent="-342900">
              <a:lnSpc>
                <a:spcPct val="80000"/>
              </a:lnSpc>
              <a:defRPr/>
            </a:pPr>
            <a:r>
              <a:rPr lang="ru-RU" sz="2400" b="1" dirty="0"/>
              <a:t>       </a:t>
            </a:r>
            <a:r>
              <a:rPr lang="ru-RU" sz="2800" b="1" dirty="0">
                <a:solidFill>
                  <a:schemeClr val="bg1"/>
                </a:solidFill>
              </a:rPr>
              <a:t>Друге активности у области цивилне заштите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E:\Slike\Slike Ljig\DCIM\104___12\IMG_19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ounded Rectangle 20"/>
          <p:cNvSpPr>
            <a:spLocks noChangeArrowheads="1"/>
          </p:cNvSpPr>
          <p:nvPr/>
        </p:nvSpPr>
        <p:spPr bwMode="auto">
          <a:xfrm>
            <a:off x="0" y="0"/>
            <a:ext cx="9144000" cy="1071563"/>
          </a:xfrm>
          <a:prstGeom prst="roundRect">
            <a:avLst>
              <a:gd name="adj" fmla="val 16667"/>
            </a:avLst>
          </a:prstGeom>
          <a:solidFill>
            <a:schemeClr val="accent1">
              <a:lumMod val="90000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342900" indent="-342900" algn="just">
              <a:lnSpc>
                <a:spcPct val="80000"/>
              </a:lnSpc>
              <a:defRPr/>
            </a:pPr>
            <a:r>
              <a:rPr lang="sr-Cyrl-CS" sz="2800" dirty="0">
                <a:solidFill>
                  <a:schemeClr val="bg1"/>
                </a:solidFill>
              </a:rPr>
              <a:t>Обука </a:t>
            </a:r>
            <a:r>
              <a:rPr lang="sr-Cyrl-CS" sz="2800" dirty="0">
                <a:solidFill>
                  <a:schemeClr val="bg1"/>
                </a:solidFill>
              </a:rPr>
              <a:t>штабова за ванредне ситуације</a:t>
            </a:r>
            <a:r>
              <a:rPr lang="ru-RU" sz="2800" dirty="0">
                <a:solidFill>
                  <a:schemeClr val="bg1"/>
                </a:solidFill>
              </a:rPr>
              <a:t> и повереника цивилне заштите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Rounded Rectangle 20"/>
          <p:cNvSpPr>
            <a:spLocks noChangeArrowheads="1"/>
          </p:cNvSpPr>
          <p:nvPr/>
        </p:nvSpPr>
        <p:spPr bwMode="auto">
          <a:xfrm>
            <a:off x="0" y="1214438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accent1">
              <a:lumMod val="90000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342900" indent="-342900" algn="just">
              <a:lnSpc>
                <a:spcPct val="80000"/>
              </a:lnSpc>
              <a:defRPr/>
            </a:pPr>
            <a:r>
              <a:rPr lang="x-none" sz="2400" b="1" dirty="0">
                <a:solidFill>
                  <a:schemeClr val="bg1"/>
                </a:solidFill>
              </a:rPr>
              <a:t>Кроз обуку је прошло:</a:t>
            </a:r>
          </a:p>
          <a:p>
            <a:pPr marL="342900" indent="-342900" algn="just">
              <a:lnSpc>
                <a:spcPct val="80000"/>
              </a:lnSpc>
              <a:buFontTx/>
              <a:buChar char="-"/>
              <a:defRPr/>
            </a:pPr>
            <a:r>
              <a:rPr lang="sr-Cyrl-RS" sz="2400" b="1" dirty="0">
                <a:solidFill>
                  <a:schemeClr val="bg1"/>
                </a:solidFill>
              </a:rPr>
              <a:t>689</a:t>
            </a:r>
            <a:r>
              <a:rPr lang="x-none" sz="2400" b="1">
                <a:solidFill>
                  <a:schemeClr val="bg1"/>
                </a:solidFill>
              </a:rPr>
              <a:t> </a:t>
            </a:r>
            <a:r>
              <a:rPr lang="x-none" sz="2400" b="1" dirty="0">
                <a:solidFill>
                  <a:schemeClr val="bg1"/>
                </a:solidFill>
              </a:rPr>
              <a:t>чланова штабова за  ванредне ситуације,</a:t>
            </a:r>
          </a:p>
          <a:p>
            <a:pPr marL="342900" indent="-342900" algn="just">
              <a:lnSpc>
                <a:spcPct val="80000"/>
              </a:lnSpc>
              <a:buFontTx/>
              <a:buChar char="-"/>
              <a:defRPr/>
            </a:pPr>
            <a:r>
              <a:rPr lang="sr-Cyrl-RS" sz="2400" b="1" dirty="0">
                <a:solidFill>
                  <a:schemeClr val="bg1"/>
                </a:solidFill>
              </a:rPr>
              <a:t>85</a:t>
            </a:r>
            <a:r>
              <a:rPr lang="x-none" sz="2400" b="1">
                <a:solidFill>
                  <a:schemeClr val="bg1"/>
                </a:solidFill>
              </a:rPr>
              <a:t> </a:t>
            </a:r>
            <a:r>
              <a:rPr lang="x-none" sz="2400" b="1" dirty="0">
                <a:solidFill>
                  <a:schemeClr val="bg1"/>
                </a:solidFill>
              </a:rPr>
              <a:t>повереника и заменика повереника цивилне заштите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C:\Users\Uprava za CZ\Desktop\image-0-02-05-ea49bf109ee96395d36f8093a4d61c3aeb9bd091412cf26cb595b76c833a9538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963613"/>
            <a:ext cx="7858125" cy="589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ounded Rectangle 14"/>
          <p:cNvSpPr>
            <a:spLocks noGrp="1" noChangeArrowheads="1"/>
          </p:cNvSpPr>
          <p:nvPr>
            <p:ph type="title" idx="4294967295"/>
          </p:nvPr>
        </p:nvSpPr>
        <p:spPr>
          <a:xfrm>
            <a:off x="357188" y="0"/>
            <a:ext cx="8229600" cy="857250"/>
          </a:xfrm>
          <a:prstGeom prst="roundRect">
            <a:avLst>
              <a:gd name="adj" fmla="val 16667"/>
            </a:avLst>
          </a:prstGeom>
          <a:solidFill>
            <a:schemeClr val="accent1">
              <a:lumMod val="90000"/>
            </a:schemeClr>
          </a:solidFill>
          <a:ln w="25400" algn="ctr">
            <a:solidFill>
              <a:srgbClr val="385D8A"/>
            </a:solidFill>
            <a:round/>
          </a:ln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3200" b="1" dirty="0" err="1" smtClean="0">
                <a:solidFill>
                  <a:schemeClr val="bg1"/>
                </a:solidFill>
              </a:rPr>
              <a:t>Уништавање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неексплодираних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убојних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средстава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592138" y="2008188"/>
            <a:ext cx="7867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629" name="Text Box 7"/>
          <p:cNvSpPr txBox="1">
            <a:spLocks noChangeArrowheads="1"/>
          </p:cNvSpPr>
          <p:nvPr/>
        </p:nvSpPr>
        <p:spPr bwMode="auto">
          <a:xfrm>
            <a:off x="857250" y="5878513"/>
            <a:ext cx="7786688" cy="97948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sr-Cyrl-CS" sz="2400" b="1"/>
              <a:t>Укупно је у 2016. години, од </a:t>
            </a:r>
            <a:r>
              <a:rPr lang="en-US" sz="2400" b="1"/>
              <a:t>736</a:t>
            </a:r>
            <a:r>
              <a:rPr lang="sr-Cyrl-CS" sz="2400" b="1"/>
              <a:t> пријав</a:t>
            </a:r>
            <a:r>
              <a:rPr lang="en-US" sz="2400" b="1"/>
              <a:t>a</a:t>
            </a:r>
            <a:r>
              <a:rPr lang="sr-Cyrl-CS" sz="2400" b="1"/>
              <a:t> о пронађеним НУС, реализовано </a:t>
            </a:r>
            <a:r>
              <a:rPr lang="en-US" sz="2400" b="1"/>
              <a:t>695</a:t>
            </a:r>
            <a:r>
              <a:rPr lang="sr-Cyrl-CS" sz="2400" b="1"/>
              <a:t> пријав</a:t>
            </a:r>
            <a:r>
              <a:rPr lang="en-US" sz="2400" b="1"/>
              <a:t>а</a:t>
            </a:r>
            <a:r>
              <a:rPr lang="sr-Cyrl-CS" sz="2400" b="1"/>
              <a:t> или 94,4%, а уништено 3066 НУС</a:t>
            </a:r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26630" name="Picture 7" descr="C:\Users\Uprava za CZ\Desktop\image-0-02-05-1eb89d5985e22502fb715260a4d7ddbcec5f4ac361be1dd0e4907d4b7047ec03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928938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0" y="857250"/>
            <a:ext cx="9144000" cy="15700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sr-Cyrl-CS" sz="2400" b="1"/>
              <a:t>У марту и новембру 2016. године је извршено чишћење пет капонира на аеродрому Поникве (капонири број 6, 13, 14, 18 и 20) и том приликом је пронађено и уништено 599 комада касетне муниције типа Мк-1 и 10 комада муниције за авионски топ 23мм.</a:t>
            </a:r>
            <a:endParaRPr lang="en-US" sz="2100" b="1"/>
          </a:p>
        </p:txBody>
      </p:sp>
      <p:sp>
        <p:nvSpPr>
          <p:cNvPr id="4" name="Rounded Rectangle 3"/>
          <p:cNvSpPr txBox="1">
            <a:spLocks noChangeArrowheads="1"/>
          </p:cNvSpPr>
          <p:nvPr/>
        </p:nvSpPr>
        <p:spPr bwMode="auto">
          <a:xfrm>
            <a:off x="428625" y="0"/>
            <a:ext cx="8229600" cy="857250"/>
          </a:xfrm>
          <a:prstGeom prst="roundRect">
            <a:avLst>
              <a:gd name="adj" fmla="val 16667"/>
            </a:avLst>
          </a:prstGeom>
          <a:solidFill>
            <a:schemeClr val="accent1">
              <a:lumMod val="90000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32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Уништавање</a:t>
            </a:r>
            <a:r>
              <a: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неексплодираних</a:t>
            </a:r>
            <a:r>
              <a: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убојних</a:t>
            </a:r>
            <a:r>
              <a: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средстава</a:t>
            </a:r>
            <a:endParaRPr lang="en-US" sz="3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7652" name="Picture 5" descr="C:\Users\Uprava za CZ\Desktop\image-0-02-05-9f3b2c95db6fccdc56ab09569fb25dcc893959c0b22d90a0204aa14dcf981acc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71750"/>
            <a:ext cx="5381625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8" descr="C:\Users\Uprava za CZ\Desktop\image-0-02-05-5f863db05d265e55d96d22e3397ff4bd78d69c2132cfab3536bb669320e5b12a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6688" y="3951288"/>
            <a:ext cx="5167312" cy="290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>
            <a:spLocks noChangeArrowheads="1"/>
          </p:cNvSpPr>
          <p:nvPr>
            <p:ph type="title" idx="4294967295"/>
          </p:nvPr>
        </p:nvSpPr>
        <p:spPr>
          <a:xfrm>
            <a:off x="214313" y="214313"/>
            <a:ext cx="8229600" cy="114300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25400" algn="ctr">
            <a:solidFill>
              <a:srgbClr val="385D8A"/>
            </a:solidFill>
            <a:round/>
          </a:ln>
        </p:spPr>
        <p:txBody>
          <a:bodyPr/>
          <a:lstStyle/>
          <a:p>
            <a:pPr eaLnBrk="1" hangingPunct="1"/>
            <a:r>
              <a:rPr lang="sr-Cyrl-CS" sz="3200" b="1" smtClean="0">
                <a:solidFill>
                  <a:schemeClr val="bg1"/>
                </a:solidFill>
              </a:rPr>
              <a:t>Развој цивилне заштите из надлежности јединица локалне самоуправе</a:t>
            </a:r>
            <a:endParaRPr lang="en-US" sz="3200" b="1" smtClean="0">
              <a:solidFill>
                <a:schemeClr val="bg1"/>
              </a:solidFill>
            </a:endParaRPr>
          </a:p>
        </p:txBody>
      </p:sp>
      <p:sp>
        <p:nvSpPr>
          <p:cNvPr id="2" name="Rounded Rectangle 14"/>
          <p:cNvSpPr>
            <a:spLocks noChangeArrowheads="1"/>
          </p:cNvSpPr>
          <p:nvPr/>
        </p:nvSpPr>
        <p:spPr bwMode="auto">
          <a:xfrm>
            <a:off x="214313" y="1785938"/>
            <a:ext cx="8782050" cy="49530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endParaRPr lang="en-US" sz="2800">
              <a:latin typeface="Calibri" pitchFamily="34" charset="0"/>
            </a:endParaRPr>
          </a:p>
        </p:txBody>
      </p:sp>
      <p:sp>
        <p:nvSpPr>
          <p:cNvPr id="3" name="Rounded Rectangle 14"/>
          <p:cNvSpPr>
            <a:spLocks noChangeArrowheads="1"/>
          </p:cNvSpPr>
          <p:nvPr/>
        </p:nvSpPr>
        <p:spPr bwMode="auto">
          <a:xfrm>
            <a:off x="179388" y="2420938"/>
            <a:ext cx="8713787" cy="576262"/>
          </a:xfrm>
          <a:prstGeom prst="roundRect">
            <a:avLst>
              <a:gd name="adj" fmla="val 16667"/>
            </a:avLst>
          </a:prstGeom>
          <a:solidFill>
            <a:srgbClr val="FD200F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r>
              <a:rPr lang="sr-Cyrl-CS" sz="2800">
                <a:solidFill>
                  <a:schemeClr val="bg1"/>
                </a:solidFill>
                <a:latin typeface="Calibri" pitchFamily="34" charset="0"/>
              </a:rPr>
              <a:t>Акт о одређивању оспособ.прав.лица – </a:t>
            </a:r>
            <a:r>
              <a:rPr lang="sr-Cyrl-CS" sz="3200" b="1"/>
              <a:t>99,3 %</a:t>
            </a:r>
            <a:r>
              <a:rPr lang="sr-Latn-CS" sz="3200"/>
              <a:t> </a:t>
            </a:r>
            <a:r>
              <a:rPr lang="sr-Latn-CS"/>
              <a:t> </a:t>
            </a:r>
            <a:endParaRPr lang="en-US"/>
          </a:p>
        </p:txBody>
      </p:sp>
      <p:sp>
        <p:nvSpPr>
          <p:cNvPr id="4" name="Rounded Rectangle 14"/>
          <p:cNvSpPr>
            <a:spLocks noChangeArrowheads="1"/>
          </p:cNvSpPr>
          <p:nvPr/>
        </p:nvSpPr>
        <p:spPr bwMode="auto">
          <a:xfrm>
            <a:off x="179388" y="3141663"/>
            <a:ext cx="8642350" cy="576262"/>
          </a:xfrm>
          <a:prstGeom prst="roundRect">
            <a:avLst>
              <a:gd name="adj" fmla="val 16667"/>
            </a:avLst>
          </a:prstGeom>
          <a:solidFill>
            <a:srgbClr val="0099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r>
              <a:rPr lang="sr-Cyrl-CS" sz="2800">
                <a:solidFill>
                  <a:schemeClr val="bg1"/>
                </a:solidFill>
                <a:latin typeface="Calibri" pitchFamily="34" charset="0"/>
              </a:rPr>
              <a:t>Акт о формирању јед. ЦЗ опште намене – </a:t>
            </a:r>
            <a:r>
              <a:rPr lang="sr-Cyrl-CS" sz="2800" b="1"/>
              <a:t>89 %</a:t>
            </a:r>
            <a:r>
              <a:rPr lang="sr-Latn-CS" sz="2800"/>
              <a:t> </a:t>
            </a:r>
            <a:endParaRPr lang="en-US" sz="2800"/>
          </a:p>
        </p:txBody>
      </p:sp>
      <p:sp>
        <p:nvSpPr>
          <p:cNvPr id="5" name="Rounded Rectangle 14"/>
          <p:cNvSpPr>
            <a:spLocks noChangeArrowheads="1"/>
          </p:cNvSpPr>
          <p:nvPr/>
        </p:nvSpPr>
        <p:spPr bwMode="auto">
          <a:xfrm>
            <a:off x="179388" y="3789363"/>
            <a:ext cx="8569325" cy="576262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r>
              <a:rPr lang="sr-Cyrl-CS" sz="2800">
                <a:solidFill>
                  <a:schemeClr val="bg1"/>
                </a:solidFill>
                <a:latin typeface="Calibri" pitchFamily="34" charset="0"/>
              </a:rPr>
              <a:t>Акт о одређивању повереника  - </a:t>
            </a:r>
            <a:r>
              <a:rPr lang="sr-Cyrl-CS" sz="3200" b="1"/>
              <a:t>96 %</a:t>
            </a:r>
            <a:endParaRPr lang="en-US"/>
          </a:p>
        </p:txBody>
      </p:sp>
      <p:sp>
        <p:nvSpPr>
          <p:cNvPr id="28679" name="Text Box 58"/>
          <p:cNvSpPr txBox="1">
            <a:spLocks noChangeArrowheads="1"/>
          </p:cNvSpPr>
          <p:nvPr/>
        </p:nvSpPr>
        <p:spPr bwMode="auto">
          <a:xfrm>
            <a:off x="339725" y="1709738"/>
            <a:ext cx="81613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Cyrl-CS" sz="2800"/>
              <a:t>Одлука о орг. и функционисању ЦЗ</a:t>
            </a:r>
            <a:r>
              <a:rPr lang="sr-Cyrl-CS" sz="2000"/>
              <a:t> -</a:t>
            </a:r>
            <a:r>
              <a:rPr lang="en-US" sz="2000"/>
              <a:t> </a:t>
            </a:r>
            <a:r>
              <a:rPr lang="sr-Cyrl-CS" sz="3200" b="1"/>
              <a:t>9</a:t>
            </a:r>
            <a:r>
              <a:rPr lang="en-US" sz="3200" b="1"/>
              <a:t>8,6</a:t>
            </a:r>
            <a:r>
              <a:rPr lang="sr-Cyrl-CS" sz="3200" b="1"/>
              <a:t> % </a:t>
            </a:r>
            <a:endParaRPr lang="sr-Latn-CS" sz="3200" b="1"/>
          </a:p>
        </p:txBody>
      </p:sp>
      <p:sp>
        <p:nvSpPr>
          <p:cNvPr id="28680" name="Text Box 59"/>
          <p:cNvSpPr txBox="1">
            <a:spLocks noChangeArrowheads="1"/>
          </p:cNvSpPr>
          <p:nvPr/>
        </p:nvSpPr>
        <p:spPr bwMode="auto">
          <a:xfrm>
            <a:off x="179388" y="4437063"/>
            <a:ext cx="8821737" cy="236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sr-Cyrl-CS">
                <a:solidFill>
                  <a:schemeClr val="bg1"/>
                </a:solidFill>
              </a:rPr>
              <a:t>Закључно са  2016.годином, постављено је </a:t>
            </a:r>
            <a:r>
              <a:rPr lang="sr-Cyrl-CS" sz="2400" b="1">
                <a:solidFill>
                  <a:schemeClr val="bg1"/>
                </a:solidFill>
              </a:rPr>
              <a:t>9.320 </a:t>
            </a:r>
            <a:r>
              <a:rPr lang="sr-Cyrl-CS" b="1">
                <a:solidFill>
                  <a:schemeClr val="bg1"/>
                </a:solidFill>
              </a:rPr>
              <a:t>повереника</a:t>
            </a:r>
            <a:r>
              <a:rPr lang="sr-Cyrl-CS">
                <a:solidFill>
                  <a:schemeClr val="bg1"/>
                </a:solidFill>
              </a:rPr>
              <a:t> и </a:t>
            </a:r>
            <a:r>
              <a:rPr lang="sr-Cyrl-CS" b="1">
                <a:solidFill>
                  <a:schemeClr val="bg1"/>
                </a:solidFill>
              </a:rPr>
              <a:t>заменика       у јединицама локалне самоуправе а у другим субјектима </a:t>
            </a:r>
            <a:r>
              <a:rPr lang="sr-Cyrl-CS" sz="2400" b="1">
                <a:solidFill>
                  <a:schemeClr val="bg1"/>
                </a:solidFill>
              </a:rPr>
              <a:t>1.680</a:t>
            </a:r>
            <a:r>
              <a:rPr lang="sr-Cyrl-CS" b="1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r>
              <a:rPr lang="sr-Cyrl-CS">
                <a:solidFill>
                  <a:schemeClr val="bg1"/>
                </a:solidFill>
              </a:rPr>
              <a:t> Формирано </a:t>
            </a:r>
            <a:r>
              <a:rPr lang="sr-Cyrl-CS" sz="2400" b="1">
                <a:solidFill>
                  <a:schemeClr val="bg1"/>
                </a:solidFill>
              </a:rPr>
              <a:t>1189</a:t>
            </a:r>
            <a:r>
              <a:rPr lang="sr-Cyrl-CS" sz="2400">
                <a:solidFill>
                  <a:schemeClr val="bg1"/>
                </a:solidFill>
              </a:rPr>
              <a:t> </a:t>
            </a:r>
            <a:r>
              <a:rPr lang="sr-Cyrl-CS">
                <a:solidFill>
                  <a:schemeClr val="bg1"/>
                </a:solidFill>
              </a:rPr>
              <a:t>јед.ЦЗ опште намене са </a:t>
            </a:r>
            <a:r>
              <a:rPr lang="sr-Cyrl-CS" sz="2400" b="1">
                <a:solidFill>
                  <a:schemeClr val="bg1"/>
                </a:solidFill>
              </a:rPr>
              <a:t>25.653</a:t>
            </a:r>
            <a:r>
              <a:rPr lang="sr-Cyrl-CS">
                <a:solidFill>
                  <a:schemeClr val="bg1"/>
                </a:solidFill>
              </a:rPr>
              <a:t>припадника, а попуњено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sr-Cyrl-CS">
                <a:solidFill>
                  <a:schemeClr val="bg1"/>
                </a:solidFill>
              </a:rPr>
              <a:t> </a:t>
            </a:r>
            <a:r>
              <a:rPr lang="sr-Cyrl-CS" b="1">
                <a:solidFill>
                  <a:schemeClr val="bg1"/>
                </a:solidFill>
              </a:rPr>
              <a:t>336</a:t>
            </a:r>
            <a:r>
              <a:rPr lang="sr-Cyrl-CS">
                <a:solidFill>
                  <a:schemeClr val="bg1"/>
                </a:solidFill>
              </a:rPr>
              <a:t> јединице са </a:t>
            </a:r>
            <a:r>
              <a:rPr lang="sr-Cyrl-CS" b="1">
                <a:solidFill>
                  <a:schemeClr val="bg1"/>
                </a:solidFill>
              </a:rPr>
              <a:t>5.646</a:t>
            </a:r>
            <a:r>
              <a:rPr lang="sr-Cyrl-CS">
                <a:solidFill>
                  <a:schemeClr val="bg1"/>
                </a:solidFill>
              </a:rPr>
              <a:t> припаднике.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r>
              <a:rPr lang="sr-Cyrl-CS" sz="2400" b="1">
                <a:solidFill>
                  <a:schemeClr val="bg1"/>
                </a:solidFill>
              </a:rPr>
              <a:t>74,5 %</a:t>
            </a:r>
            <a:r>
              <a:rPr lang="sr-Cyrl-CS" b="1">
                <a:solidFill>
                  <a:schemeClr val="bg1"/>
                </a:solidFill>
              </a:rPr>
              <a:t> јединица локалне самоуправе </a:t>
            </a:r>
            <a:r>
              <a:rPr lang="sr-Cyrl-CS" b="1" u="sng">
                <a:solidFill>
                  <a:schemeClr val="bg1"/>
                </a:solidFill>
              </a:rPr>
              <a:t>планирало буџет</a:t>
            </a:r>
            <a:r>
              <a:rPr lang="sr-Cyrl-CS" b="1">
                <a:solidFill>
                  <a:schemeClr val="bg1"/>
                </a:solidFill>
              </a:rPr>
              <a:t> за финансирање,    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sr-Cyrl-CS" b="1">
                <a:solidFill>
                  <a:schemeClr val="bg1"/>
                </a:solidFill>
              </a:rPr>
              <a:t>  развој и извршавање задатака заштите и спасавања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  <p:bldP spid="3" grpId="0" animBg="1"/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endParaRPr lang="sr-Cyrl-CS" smtClean="0"/>
          </a:p>
          <a:p>
            <a:pPr algn="ctr" eaLnBrk="1" hangingPunct="1"/>
            <a:endParaRPr lang="sr-Cyrl-CS" smtClean="0"/>
          </a:p>
          <a:p>
            <a:pPr algn="ctr" eaLnBrk="1" hangingPunct="1"/>
            <a:r>
              <a:rPr lang="sr-Cyrl-CS" sz="4000" b="1" smtClean="0">
                <a:solidFill>
                  <a:schemeClr val="bg1"/>
                </a:solidFill>
              </a:rPr>
              <a:t>Х В А ЛА  Н А П А Ж Њ И !!!</a:t>
            </a:r>
            <a:endParaRPr lang="sr-Latn-CS" sz="4000" b="1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sr-Cyrl-CS" sz="3600" b="1" dirty="0" smtClean="0">
                <a:solidFill>
                  <a:srgbClr val="FFC000"/>
                </a:solidFill>
                <a:latin typeface="+mn-lt"/>
              </a:rPr>
              <a:t>ЦИВИЛНА  ЗАШТИТА  </a:t>
            </a:r>
            <a:r>
              <a:rPr lang="en-US" sz="3600" b="1" dirty="0" smtClean="0">
                <a:solidFill>
                  <a:srgbClr val="FFC000"/>
                </a:solidFill>
                <a:latin typeface="+mn-lt"/>
              </a:rPr>
              <a:t> </a:t>
            </a:r>
            <a:r>
              <a:rPr lang="x-none" sz="3600" b="1" dirty="0" smtClean="0">
                <a:solidFill>
                  <a:srgbClr val="FFC000"/>
                </a:solidFill>
                <a:latin typeface="+mn-lt"/>
              </a:rPr>
              <a:t>КОД НАС</a:t>
            </a:r>
            <a:endParaRPr lang="en-US" sz="3600" dirty="0" smtClean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571500" y="2500313"/>
            <a:ext cx="8229600" cy="405447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ПОСЛЕ  20 И ВИШЕ ГОДИНА, У РЕПУБЛИЦИ СРБИЈИ, УПРКОС ТЕШКОЈ  МАТЕРИЈАЛНОЈ СИТУЦИЈИ И СКРОМНИМ БУЏЕТСКИМ СРЕДСТВИМА, ОТПОЧЕТ ЈЕ ПРОЦЕС РАЗВОЈА</a:t>
            </a:r>
          </a:p>
          <a:p>
            <a:pPr eaLnBrk="1" hangingPunct="1">
              <a:buFont typeface="Arial" charset="0"/>
              <a:buNone/>
            </a:pPr>
            <a:r>
              <a:rPr lang="en-US" smtClean="0">
                <a:solidFill>
                  <a:schemeClr val="bg1"/>
                </a:solidFill>
              </a:rPr>
              <a:t>    ЦИВИЛНЕ ЗАШТИТЕ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00AB2-3F92-48C5-8553-070E0D8C889E}" type="slidenum">
              <a:rPr lang="sr-Latn-CS"/>
              <a:pPr>
                <a:defRPr/>
              </a:pPr>
              <a:t>3</a:t>
            </a:fld>
            <a:endParaRPr lang="sr-Latn-CS"/>
          </a:p>
        </p:txBody>
      </p:sp>
      <p:pic>
        <p:nvPicPr>
          <p:cNvPr id="6149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357188"/>
            <a:ext cx="1428750" cy="14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sr-Cyrl-CS" sz="3600" b="1" smtClean="0">
                <a:solidFill>
                  <a:srgbClr val="FFC000"/>
                </a:solidFill>
              </a:rPr>
              <a:t>ЦИВИЛНА  ЗАШТИТА  ДАНАС</a:t>
            </a:r>
            <a:endParaRPr lang="en-US" sz="3600" smtClean="0">
              <a:solidFill>
                <a:srgbClr val="FFC000"/>
              </a:solidFill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642938" y="2000250"/>
            <a:ext cx="8229600" cy="4625975"/>
          </a:xfrm>
        </p:spPr>
        <p:txBody>
          <a:bodyPr/>
          <a:lstStyle/>
          <a:p>
            <a:pPr eaLnBrk="1" hangingPunct="1"/>
            <a:endParaRPr lang="en-US" b="1" smtClean="0">
              <a:solidFill>
                <a:schemeClr val="bg1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sr-Cyrl-CS" b="1" smtClean="0">
                <a:solidFill>
                  <a:schemeClr val="bg1"/>
                </a:solidFill>
              </a:rPr>
              <a:t>а</a:t>
            </a:r>
            <a:r>
              <a:rPr lang="en-US" b="1" smtClean="0">
                <a:solidFill>
                  <a:schemeClr val="bg1"/>
                </a:solidFill>
              </a:rPr>
              <a:t>) </a:t>
            </a:r>
            <a:r>
              <a:rPr lang="en-US" b="1" u="sng" smtClean="0">
                <a:solidFill>
                  <a:schemeClr val="bg1"/>
                </a:solidFill>
              </a:rPr>
              <a:t>у надлежности Републике </a:t>
            </a:r>
            <a:r>
              <a:rPr lang="en-US" b="1" smtClean="0">
                <a:solidFill>
                  <a:schemeClr val="bg1"/>
                </a:solidFill>
              </a:rPr>
              <a:t>– развој специјализованих јединица ЦЗ</a:t>
            </a:r>
          </a:p>
          <a:p>
            <a:pPr eaLnBrk="1" hangingPunct="1">
              <a:buFont typeface="Arial" charset="0"/>
              <a:buNone/>
            </a:pPr>
            <a:endParaRPr lang="en-US" b="1" smtClean="0">
              <a:solidFill>
                <a:schemeClr val="bg1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sr-Cyrl-CS" b="1" smtClean="0">
                <a:solidFill>
                  <a:schemeClr val="bg1"/>
                </a:solidFill>
              </a:rPr>
              <a:t>б</a:t>
            </a:r>
            <a:r>
              <a:rPr lang="en-US" b="1" smtClean="0">
                <a:solidFill>
                  <a:schemeClr val="bg1"/>
                </a:solidFill>
              </a:rPr>
              <a:t>)</a:t>
            </a:r>
            <a:r>
              <a:rPr lang="en-US" b="1" u="sng" smtClean="0">
                <a:solidFill>
                  <a:schemeClr val="bg1"/>
                </a:solidFill>
              </a:rPr>
              <a:t> у надлежности јединица</a:t>
            </a:r>
            <a:r>
              <a:rPr lang="en-US" b="1" smtClean="0">
                <a:solidFill>
                  <a:schemeClr val="bg1"/>
                </a:solidFill>
              </a:rPr>
              <a:t> </a:t>
            </a:r>
            <a:r>
              <a:rPr lang="en-US" b="1" u="sng" smtClean="0">
                <a:solidFill>
                  <a:schemeClr val="bg1"/>
                </a:solidFill>
              </a:rPr>
              <a:t>лок.самоуправе</a:t>
            </a:r>
          </a:p>
          <a:p>
            <a:pPr eaLnBrk="1" hangingPunct="1">
              <a:buFont typeface="Arial" charset="0"/>
              <a:buNone/>
            </a:pPr>
            <a:r>
              <a:rPr lang="en-US" smtClean="0">
                <a:solidFill>
                  <a:schemeClr val="bg1"/>
                </a:solidFill>
              </a:rPr>
              <a:t>   ( јединице ЦЗ опште намене, повереници ЦЗ, одређивање оспособљених правних лица за заштиту и спасавање,...)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5E7478-A755-40DD-8DCE-026C5B041552}" type="slidenum">
              <a:rPr lang="sr-Latn-CS"/>
              <a:pPr>
                <a:defRPr/>
              </a:pPr>
              <a:t>4</a:t>
            </a:fld>
            <a:endParaRPr lang="sr-Latn-CS"/>
          </a:p>
        </p:txBody>
      </p:sp>
      <p:pic>
        <p:nvPicPr>
          <p:cNvPr id="717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63" y="357188"/>
            <a:ext cx="1428750" cy="14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 txBox="1">
            <a:spLocks noGrp="1" noChangeArrowheads="1"/>
          </p:cNvSpPr>
          <p:nvPr/>
        </p:nvSpPr>
        <p:spPr bwMode="auto">
          <a:xfrm>
            <a:off x="8647113" y="6408738"/>
            <a:ext cx="3667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1A1B933-C08C-4B58-AD9B-B221FA455A12}" type="slidenum">
              <a:rPr lang="sr-Latn-CS" sz="1000"/>
              <a:pPr algn="r"/>
              <a:t>5</a:t>
            </a:fld>
            <a:endParaRPr lang="sr-Latn-CS" sz="1000"/>
          </a:p>
        </p:txBody>
      </p:sp>
      <p:sp>
        <p:nvSpPr>
          <p:cNvPr id="2" name="Rounded Rectangle 1"/>
          <p:cNvSpPr/>
          <p:nvPr/>
        </p:nvSpPr>
        <p:spPr>
          <a:xfrm>
            <a:off x="539750" y="0"/>
            <a:ext cx="8072438" cy="71437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08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Cyrl-CS" sz="2400" b="1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sr-Cyrl-CS" sz="2400" b="1">
                <a:solidFill>
                  <a:schemeClr val="tx1"/>
                </a:solidFill>
                <a:latin typeface="Arial" charset="0"/>
                <a:cs typeface="Arial" charset="0"/>
              </a:rPr>
              <a:t>1. СПЕЦИЈАЛИЗОВАНЕ ЈЕДИНИЦЕ ЦЗ</a:t>
            </a:r>
          </a:p>
          <a:p>
            <a:pPr algn="ctr">
              <a:defRPr/>
            </a:pPr>
            <a:endParaRPr lang="en-US" b="1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908050"/>
            <a:ext cx="2503487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908050"/>
            <a:ext cx="25209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429000"/>
            <a:ext cx="244792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3429000"/>
            <a:ext cx="2592387" cy="237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908050"/>
            <a:ext cx="2681287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5963" y="3500438"/>
            <a:ext cx="2652712" cy="237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3"/>
          <p:cNvPicPr>
            <a:picLocks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1484313"/>
            <a:ext cx="2519363" cy="2232025"/>
          </a:xfrm>
          <a:noFill/>
        </p:spPr>
      </p:pic>
      <p:pic>
        <p:nvPicPr>
          <p:cNvPr id="10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860800"/>
            <a:ext cx="25971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2471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6300788" y="1341438"/>
          <a:ext cx="1790700" cy="1914525"/>
        </p:xfrm>
        <a:graphic>
          <a:graphicData uri="http://schemas.openxmlformats.org/presentationml/2006/ole">
            <p:oleObj spid="_x0000_s1026" r:id="rId5" imgW="368280" imgH="368280" progId="CorelDRAW.Graphic.10">
              <p:embed/>
            </p:oleObj>
          </a:graphicData>
        </a:graphic>
      </p:graphicFrame>
      <p:sp>
        <p:nvSpPr>
          <p:cNvPr id="1032" name="Rectangle 9"/>
          <p:cNvSpPr>
            <a:spLocks noChangeArrowheads="1"/>
          </p:cNvSpPr>
          <p:nvPr/>
        </p:nvSpPr>
        <p:spPr bwMode="auto">
          <a:xfrm>
            <a:off x="0" y="2481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027" name="Object 8"/>
          <p:cNvGraphicFramePr>
            <a:graphicFrameLocks noChangeAspect="1"/>
          </p:cNvGraphicFramePr>
          <p:nvPr/>
        </p:nvGraphicFramePr>
        <p:xfrm>
          <a:off x="6300788" y="3068638"/>
          <a:ext cx="1781175" cy="1895475"/>
        </p:xfrm>
        <a:graphic>
          <a:graphicData uri="http://schemas.openxmlformats.org/presentationml/2006/ole">
            <p:oleObj spid="_x0000_s1027" r:id="rId6" imgW="363960" imgH="363960" progId="CorelDRAW.Graphic.10">
              <p:embed/>
            </p:oleObj>
          </a:graphicData>
        </a:graphic>
      </p:graphicFrame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0" y="2457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028" name="Object 10"/>
          <p:cNvGraphicFramePr>
            <a:graphicFrameLocks noChangeAspect="1"/>
          </p:cNvGraphicFramePr>
          <p:nvPr/>
        </p:nvGraphicFramePr>
        <p:xfrm>
          <a:off x="6443663" y="4797425"/>
          <a:ext cx="1828800" cy="1943100"/>
        </p:xfrm>
        <a:graphic>
          <a:graphicData uri="http://schemas.openxmlformats.org/presentationml/2006/ole">
            <p:oleObj spid="_x0000_s1028" r:id="rId7" imgW="371520" imgH="371520" progId="CorelDRAW.Graphic.10">
              <p:embed/>
            </p:oleObj>
          </a:graphicData>
        </a:graphic>
      </p:graphicFrame>
      <p:sp>
        <p:nvSpPr>
          <p:cNvPr id="2" name="Rounded Rectangle 1"/>
          <p:cNvSpPr/>
          <p:nvPr/>
        </p:nvSpPr>
        <p:spPr>
          <a:xfrm>
            <a:off x="468313" y="0"/>
            <a:ext cx="8229600" cy="1143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08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r-Cyrl-CS" sz="3700" b="1">
                <a:solidFill>
                  <a:schemeClr val="tx2"/>
                </a:solidFill>
              </a:rPr>
              <a:t/>
            </a:r>
            <a:br>
              <a:rPr lang="sr-Cyrl-CS" sz="3700" b="1">
                <a:solidFill>
                  <a:schemeClr val="tx2"/>
                </a:solidFill>
              </a:rPr>
            </a:br>
            <a:r>
              <a:rPr lang="sr-Cyrl-CS" sz="2800" b="1">
                <a:solidFill>
                  <a:schemeClr val="tx2"/>
                </a:solidFill>
              </a:rPr>
              <a:t>СПЕЦИЈАЛИЗОВАНЕ ЈЕДИНИЦЕ ЦЗ</a:t>
            </a:r>
            <a:br>
              <a:rPr lang="sr-Cyrl-CS" sz="2800" b="1">
                <a:solidFill>
                  <a:schemeClr val="tx2"/>
                </a:solidFill>
              </a:rPr>
            </a:br>
            <a:endParaRPr lang="en-US" sz="2800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x-none" sz="4000" b="1" dirty="0" smtClean="0">
                <a:solidFill>
                  <a:srgbClr val="FF0000"/>
                </a:solidFill>
              </a:rPr>
              <a:t>2012.  </a:t>
            </a:r>
            <a:r>
              <a:rPr lang="x-none" sz="4000" dirty="0" smtClean="0"/>
              <a:t>- </a:t>
            </a:r>
            <a:r>
              <a:rPr lang="x-none" sz="4000" b="1" u="sng" dirty="0" smtClean="0">
                <a:solidFill>
                  <a:schemeClr val="bg1"/>
                </a:solidFill>
              </a:rPr>
              <a:t>почетак формирања </a:t>
            </a:r>
            <a:r>
              <a:rPr lang="x-none" sz="4000" dirty="0" smtClean="0">
                <a:solidFill>
                  <a:schemeClr val="bg1"/>
                </a:solidFill>
              </a:rPr>
              <a:t>специјализованих јединица ЦЗ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x-none" sz="4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x-none" sz="4000" b="1" dirty="0" smtClean="0">
                <a:solidFill>
                  <a:srgbClr val="FF0000"/>
                </a:solidFill>
              </a:rPr>
              <a:t>2013.</a:t>
            </a:r>
            <a:r>
              <a:rPr lang="x-none" sz="4000" b="1" dirty="0" smtClean="0">
                <a:solidFill>
                  <a:schemeClr val="bg1"/>
                </a:solidFill>
              </a:rPr>
              <a:t>- </a:t>
            </a:r>
            <a:r>
              <a:rPr lang="x-none" sz="4000" b="1" u="sng" dirty="0" smtClean="0">
                <a:solidFill>
                  <a:schemeClr val="bg1"/>
                </a:solidFill>
              </a:rPr>
              <a:t>отпочет процес обуке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x-none" sz="4000" dirty="0" smtClean="0">
                <a:solidFill>
                  <a:schemeClr val="bg1"/>
                </a:solidFill>
              </a:rPr>
              <a:t>    специјализованих јединица ЦЗ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x-none" sz="4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x-none" sz="4000" b="1" dirty="0" smtClean="0">
                <a:solidFill>
                  <a:srgbClr val="FF0000"/>
                </a:solidFill>
              </a:rPr>
              <a:t>2014</a:t>
            </a:r>
            <a:r>
              <a:rPr lang="x-none" sz="4000" b="1" smtClean="0">
                <a:solidFill>
                  <a:srgbClr val="FF0000"/>
                </a:solidFill>
              </a:rPr>
              <a:t>.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sr-Cyrl-RS" sz="4000" b="1" dirty="0" smtClean="0">
                <a:solidFill>
                  <a:srgbClr val="FF0000"/>
                </a:solidFill>
              </a:rPr>
              <a:t>-</a:t>
            </a:r>
            <a:r>
              <a:rPr lang="x-none" sz="4000" b="1" smtClean="0">
                <a:solidFill>
                  <a:srgbClr val="FF0000"/>
                </a:solidFill>
              </a:rPr>
              <a:t> 2016</a:t>
            </a:r>
            <a:r>
              <a:rPr lang="x-none" sz="4000" b="1" dirty="0" smtClean="0">
                <a:solidFill>
                  <a:srgbClr val="FF0000"/>
                </a:solidFill>
              </a:rPr>
              <a:t>.</a:t>
            </a:r>
            <a:r>
              <a:rPr lang="x-none" sz="4000" b="1" dirty="0" smtClean="0"/>
              <a:t> </a:t>
            </a:r>
            <a:r>
              <a:rPr lang="x-none" sz="4000" b="1" dirty="0" smtClean="0">
                <a:solidFill>
                  <a:schemeClr val="bg1"/>
                </a:solidFill>
              </a:rPr>
              <a:t>– наставак обуке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x-none" sz="4000" b="1" dirty="0" smtClean="0">
                <a:solidFill>
                  <a:schemeClr val="bg1"/>
                </a:solidFill>
              </a:rPr>
              <a:t>                 и процес опремања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x-none" sz="4000" b="1" dirty="0" smtClean="0">
                <a:solidFill>
                  <a:schemeClr val="bg1"/>
                </a:solidFill>
              </a:rPr>
              <a:t>СЈЦЗ</a:t>
            </a:r>
            <a:endParaRPr lang="en-US" sz="4000" b="1" dirty="0" smtClean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FC6EF4-A059-4D0A-85F2-C708B2347642}" type="slidenum">
              <a:rPr lang="sr-Latn-CS"/>
              <a:pPr>
                <a:defRPr/>
              </a:pPr>
              <a:t>7</a:t>
            </a:fld>
            <a:endParaRPr lang="sr-Latn-CS"/>
          </a:p>
        </p:txBody>
      </p:sp>
      <p:pic>
        <p:nvPicPr>
          <p:cNvPr id="9220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357188"/>
            <a:ext cx="1428750" cy="14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50"/>
          <p:cNvSpPr txBox="1">
            <a:spLocks noChangeArrowheads="1"/>
          </p:cNvSpPr>
          <p:nvPr/>
        </p:nvSpPr>
        <p:spPr bwMode="auto">
          <a:xfrm>
            <a:off x="1643063" y="357188"/>
            <a:ext cx="4630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Cyrl-CS" sz="3200" b="1" u="sng">
                <a:solidFill>
                  <a:schemeClr val="bg1"/>
                </a:solidFill>
              </a:rPr>
              <a:t>ОСНОВНА   О Б У К А </a:t>
            </a:r>
            <a:endParaRPr lang="sr-Latn-CS" sz="3200" b="1" u="sng">
              <a:solidFill>
                <a:schemeClr val="bg1"/>
              </a:solidFill>
            </a:endParaRPr>
          </a:p>
        </p:txBody>
      </p:sp>
      <p:sp>
        <p:nvSpPr>
          <p:cNvPr id="10243" name="Rectangle 151"/>
          <p:cNvSpPr>
            <a:spLocks noChangeArrowheads="1"/>
          </p:cNvSpPr>
          <p:nvPr/>
        </p:nvSpPr>
        <p:spPr bwMode="auto">
          <a:xfrm>
            <a:off x="214313" y="1643063"/>
            <a:ext cx="8929687" cy="457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80000"/>
              </a:lnSpc>
            </a:pPr>
            <a:r>
              <a:rPr lang="sr-Cyrl-CS" sz="2800" b="1">
                <a:solidFill>
                  <a:schemeClr val="bg1"/>
                </a:solidFill>
              </a:rPr>
              <a:t>до сада реализован </a:t>
            </a:r>
            <a:r>
              <a:rPr lang="sr-Cyrl-CS" sz="3600" b="1">
                <a:solidFill>
                  <a:schemeClr val="bg1"/>
                </a:solidFill>
              </a:rPr>
              <a:t>71</a:t>
            </a:r>
            <a:r>
              <a:rPr lang="sr-Cyrl-CS" sz="2800" b="1">
                <a:solidFill>
                  <a:schemeClr val="bg1"/>
                </a:solidFill>
              </a:rPr>
              <a:t> курс основне обуке </a:t>
            </a:r>
          </a:p>
          <a:p>
            <a:pPr>
              <a:lnSpc>
                <a:spcPct val="80000"/>
              </a:lnSpc>
            </a:pPr>
            <a:r>
              <a:rPr lang="sr-Cyrl-CS" sz="2800" b="1">
                <a:solidFill>
                  <a:schemeClr val="bg1"/>
                </a:solidFill>
              </a:rPr>
              <a:t>и обучено </a:t>
            </a:r>
            <a:r>
              <a:rPr lang="sr-Cyrl-CS" sz="3600" b="1">
                <a:solidFill>
                  <a:schemeClr val="bg1"/>
                </a:solidFill>
              </a:rPr>
              <a:t>1778</a:t>
            </a:r>
            <a:r>
              <a:rPr lang="sr-Cyrl-CS" sz="2800" b="1">
                <a:solidFill>
                  <a:schemeClr val="bg1"/>
                </a:solidFill>
              </a:rPr>
              <a:t> припадника</a:t>
            </a:r>
            <a:r>
              <a:rPr lang="sr-Latn-CS" sz="2800" b="1">
                <a:solidFill>
                  <a:schemeClr val="bg1"/>
                </a:solidFill>
              </a:rPr>
              <a:t> </a:t>
            </a:r>
            <a:r>
              <a:rPr lang="sr-Cyrl-CS" sz="2800" b="1">
                <a:solidFill>
                  <a:schemeClr val="bg1"/>
                </a:solidFill>
              </a:rPr>
              <a:t> и то:</a:t>
            </a:r>
          </a:p>
          <a:p>
            <a:pPr>
              <a:lnSpc>
                <a:spcPct val="80000"/>
              </a:lnSpc>
            </a:pPr>
            <a:endParaRPr lang="sr-Cyrl-CS" b="1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sr-Cyrl-CS" b="1">
                <a:solidFill>
                  <a:schemeClr val="bg1"/>
                </a:solidFill>
              </a:rPr>
              <a:t>  </a:t>
            </a:r>
            <a:r>
              <a:rPr lang="sr-Cyrl-CS" sz="3600" b="1">
                <a:solidFill>
                  <a:schemeClr val="bg1"/>
                </a:solidFill>
              </a:rPr>
              <a:t>28</a:t>
            </a:r>
            <a:r>
              <a:rPr lang="sr-Cyrl-CS" b="1">
                <a:solidFill>
                  <a:schemeClr val="bg1"/>
                </a:solidFill>
              </a:rPr>
              <a:t> </a:t>
            </a:r>
            <a:r>
              <a:rPr lang="sr-Cyrl-CS" sz="2400" b="1">
                <a:solidFill>
                  <a:schemeClr val="bg1"/>
                </a:solidFill>
              </a:rPr>
              <a:t>    за заштиту од пожара (</a:t>
            </a:r>
            <a:r>
              <a:rPr lang="sr-Cyrl-CS" sz="3200" b="1">
                <a:solidFill>
                  <a:schemeClr val="bg1"/>
                </a:solidFill>
              </a:rPr>
              <a:t>750 </a:t>
            </a:r>
            <a:r>
              <a:rPr lang="sr-Cyrl-CS" sz="2400" b="1">
                <a:solidFill>
                  <a:schemeClr val="bg1"/>
                </a:solidFill>
              </a:rPr>
              <a:t>припадника)</a:t>
            </a:r>
            <a:r>
              <a:rPr lang="sr-Latn-CS" sz="2400" b="1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sr-Cyrl-CS" sz="1000" b="1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sr-Cyrl-CS" b="1">
                <a:solidFill>
                  <a:schemeClr val="bg1"/>
                </a:solidFill>
              </a:rPr>
              <a:t>  </a:t>
            </a:r>
            <a:r>
              <a:rPr lang="sr-Cyrl-CS" sz="3600" b="1">
                <a:solidFill>
                  <a:schemeClr val="bg1"/>
                </a:solidFill>
              </a:rPr>
              <a:t>22</a:t>
            </a:r>
            <a:r>
              <a:rPr lang="sr-Cyrl-CS" b="1">
                <a:solidFill>
                  <a:schemeClr val="bg1"/>
                </a:solidFill>
              </a:rPr>
              <a:t>      </a:t>
            </a:r>
            <a:r>
              <a:rPr lang="sr-Cyrl-CS" sz="2400" b="1">
                <a:solidFill>
                  <a:schemeClr val="bg1"/>
                </a:solidFill>
              </a:rPr>
              <a:t>за пружа</a:t>
            </a:r>
            <a:r>
              <a:rPr lang="sr-Cyrl-CS" sz="2400">
                <a:solidFill>
                  <a:schemeClr val="bg1"/>
                </a:solidFill>
              </a:rPr>
              <a:t>ње прве помоћи (</a:t>
            </a:r>
            <a:r>
              <a:rPr lang="sr-Cyrl-CS" sz="3200" b="1">
                <a:solidFill>
                  <a:schemeClr val="bg1"/>
                </a:solidFill>
              </a:rPr>
              <a:t>388</a:t>
            </a:r>
            <a:r>
              <a:rPr lang="sr-Cyrl-CS" sz="2400">
                <a:solidFill>
                  <a:schemeClr val="bg1"/>
                </a:solidFill>
              </a:rPr>
              <a:t> припадника)</a:t>
            </a:r>
            <a:r>
              <a:rPr lang="sr-Latn-CS" sz="2400">
                <a:solidFill>
                  <a:schemeClr val="bg1"/>
                </a:solidFill>
              </a:rPr>
              <a:t> </a:t>
            </a:r>
            <a:endParaRPr lang="sr-Cyrl-CS" sz="24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sr-Cyrl-CS" sz="4000" b="1">
                <a:solidFill>
                  <a:schemeClr val="bg1"/>
                </a:solidFill>
              </a:rPr>
              <a:t>10</a:t>
            </a:r>
            <a:r>
              <a:rPr lang="sr-Cyrl-CS" sz="2400">
                <a:solidFill>
                  <a:schemeClr val="bg1"/>
                </a:solidFill>
              </a:rPr>
              <a:t>    за спасавање из рушевина (</a:t>
            </a:r>
            <a:r>
              <a:rPr lang="sr-Cyrl-CS" sz="3200" b="1">
                <a:solidFill>
                  <a:schemeClr val="bg1"/>
                </a:solidFill>
              </a:rPr>
              <a:t>309</a:t>
            </a:r>
            <a:r>
              <a:rPr lang="sr-Cyrl-CS" sz="2400">
                <a:solidFill>
                  <a:schemeClr val="bg1"/>
                </a:solidFill>
              </a:rPr>
              <a:t> припадника)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sr-Cyrl-CS" sz="3600" b="1">
                <a:solidFill>
                  <a:schemeClr val="bg1"/>
                </a:solidFill>
              </a:rPr>
              <a:t>  6</a:t>
            </a:r>
            <a:r>
              <a:rPr lang="sr-Cyrl-CS" sz="2400">
                <a:solidFill>
                  <a:schemeClr val="bg1"/>
                </a:solidFill>
              </a:rPr>
              <a:t>     за спасавање на води и под водом (</a:t>
            </a:r>
            <a:r>
              <a:rPr lang="sr-Cyrl-CS" sz="3200" b="1">
                <a:solidFill>
                  <a:schemeClr val="bg1"/>
                </a:solidFill>
              </a:rPr>
              <a:t>124</a:t>
            </a:r>
            <a:r>
              <a:rPr lang="sr-Cyrl-CS" sz="2400">
                <a:solidFill>
                  <a:schemeClr val="bg1"/>
                </a:solidFill>
              </a:rPr>
              <a:t> припадника)</a:t>
            </a:r>
            <a:endParaRPr lang="sr-Latn-CS" sz="24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Tx/>
              <a:buChar char="-"/>
            </a:pPr>
            <a:endParaRPr lang="sr-Cyrl-CS" sz="10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sr-Cyrl-CS" sz="2400">
                <a:solidFill>
                  <a:schemeClr val="bg1"/>
                </a:solidFill>
              </a:rPr>
              <a:t>   </a:t>
            </a:r>
            <a:r>
              <a:rPr lang="sr-Cyrl-CS" sz="3600" b="1">
                <a:solidFill>
                  <a:schemeClr val="bg1"/>
                </a:solidFill>
              </a:rPr>
              <a:t>4</a:t>
            </a:r>
            <a:r>
              <a:rPr lang="sr-Cyrl-CS">
                <a:solidFill>
                  <a:schemeClr val="bg1"/>
                </a:solidFill>
              </a:rPr>
              <a:t>       </a:t>
            </a:r>
            <a:r>
              <a:rPr lang="sr-Cyrl-CS" sz="2400">
                <a:solidFill>
                  <a:schemeClr val="bg1"/>
                </a:solidFill>
              </a:rPr>
              <a:t>за збрињавање (</a:t>
            </a:r>
            <a:r>
              <a:rPr lang="sr-Cyrl-CS" sz="3200" b="1">
                <a:solidFill>
                  <a:schemeClr val="bg1"/>
                </a:solidFill>
              </a:rPr>
              <a:t>183</a:t>
            </a:r>
            <a:r>
              <a:rPr lang="sr-Cyrl-CS" sz="2400">
                <a:solidFill>
                  <a:schemeClr val="bg1"/>
                </a:solidFill>
              </a:rPr>
              <a:t> припадника)</a:t>
            </a:r>
            <a:endParaRPr lang="sr-Cyrl-CS" sz="20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sr-Cyrl-CS" sz="2400" b="1">
                <a:solidFill>
                  <a:schemeClr val="bg1"/>
                </a:solidFill>
              </a:rPr>
              <a:t>   </a:t>
            </a:r>
            <a:r>
              <a:rPr lang="sr-Cyrl-CS" sz="4000" b="1">
                <a:solidFill>
                  <a:schemeClr val="bg1"/>
                </a:solidFill>
              </a:rPr>
              <a:t>1</a:t>
            </a:r>
            <a:r>
              <a:rPr lang="sr-Cyrl-CS" sz="2000">
                <a:solidFill>
                  <a:schemeClr val="bg1"/>
                </a:solidFill>
              </a:rPr>
              <a:t>      </a:t>
            </a:r>
            <a:r>
              <a:rPr lang="sr-Cyrl-CS" sz="2400">
                <a:solidFill>
                  <a:schemeClr val="bg1"/>
                </a:solidFill>
              </a:rPr>
              <a:t>за РХБ заштиту (</a:t>
            </a:r>
            <a:r>
              <a:rPr lang="sr-Cyrl-CS" sz="3200" b="1">
                <a:solidFill>
                  <a:schemeClr val="bg1"/>
                </a:solidFill>
              </a:rPr>
              <a:t>24</a:t>
            </a:r>
            <a:r>
              <a:rPr lang="sr-Cyrl-CS" sz="2400">
                <a:solidFill>
                  <a:schemeClr val="bg1"/>
                </a:solidFill>
              </a:rPr>
              <a:t> припадника)</a:t>
            </a:r>
            <a:endParaRPr lang="sr-Latn-CS" sz="2000">
              <a:solidFill>
                <a:schemeClr val="bg1"/>
              </a:solidFill>
            </a:endParaRPr>
          </a:p>
        </p:txBody>
      </p:sp>
      <p:pic>
        <p:nvPicPr>
          <p:cNvPr id="1024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0" y="214313"/>
            <a:ext cx="137795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Cyrl-CS" smtClean="0">
                <a:solidFill>
                  <a:srgbClr val="FFFF00"/>
                </a:solidFill>
              </a:rPr>
              <a:t>ДООБУКА (“ТРЕНИНГ”)</a:t>
            </a:r>
            <a:endParaRPr lang="en-US" smtClean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Cyrl-CS" sz="5100" b="1" dirty="0" smtClean="0">
                <a:solidFill>
                  <a:schemeClr val="bg1"/>
                </a:solidFill>
              </a:rPr>
              <a:t>Током 2016.године кроз 64 тренинга прошло је 1558 припадника СЈЦЗ и то: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sr-Cyrl-CS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sr-Latn-CS" dirty="0" smtClean="0">
                <a:solidFill>
                  <a:schemeClr val="bg1"/>
                </a:solidFill>
              </a:rPr>
              <a:t> </a:t>
            </a:r>
            <a:r>
              <a:rPr lang="sr-Cyrl-CS" sz="6400" b="1" dirty="0" smtClean="0">
                <a:solidFill>
                  <a:schemeClr val="bg1"/>
                </a:solidFill>
              </a:rPr>
              <a:t>28</a:t>
            </a:r>
            <a:r>
              <a:rPr lang="sr-Cyrl-CS" sz="4000" b="1" dirty="0" smtClean="0">
                <a:solidFill>
                  <a:schemeClr val="bg1"/>
                </a:solidFill>
              </a:rPr>
              <a:t>     за заштиту од пожара (</a:t>
            </a:r>
            <a:r>
              <a:rPr lang="sr-Cyrl-CS" sz="5100" b="1" dirty="0" smtClean="0">
                <a:solidFill>
                  <a:schemeClr val="bg1"/>
                </a:solidFill>
              </a:rPr>
              <a:t>710</a:t>
            </a:r>
            <a:r>
              <a:rPr lang="sr-Cyrl-CS" sz="4800" b="1" dirty="0" smtClean="0">
                <a:solidFill>
                  <a:schemeClr val="bg1"/>
                </a:solidFill>
              </a:rPr>
              <a:t> </a:t>
            </a:r>
            <a:r>
              <a:rPr lang="sr-Cyrl-CS" sz="4000" b="1" dirty="0" smtClean="0">
                <a:solidFill>
                  <a:schemeClr val="bg1"/>
                </a:solidFill>
              </a:rPr>
              <a:t>припадника)</a:t>
            </a:r>
            <a:r>
              <a:rPr lang="sr-Latn-CS" sz="4000" b="1" dirty="0" smtClean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endParaRPr lang="sr-Cyrl-CS" sz="1400" b="1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sr-Cyrl-CS" sz="4000" b="1" dirty="0" smtClean="0">
                <a:solidFill>
                  <a:schemeClr val="bg1"/>
                </a:solidFill>
              </a:rPr>
              <a:t> </a:t>
            </a:r>
            <a:r>
              <a:rPr lang="sr-Cyrl-CS" sz="6400" b="1" dirty="0" smtClean="0">
                <a:solidFill>
                  <a:schemeClr val="bg1"/>
                </a:solidFill>
              </a:rPr>
              <a:t>18</a:t>
            </a:r>
            <a:r>
              <a:rPr lang="sr-Cyrl-CS" sz="4000" b="1" dirty="0" smtClean="0">
                <a:solidFill>
                  <a:schemeClr val="bg1"/>
                </a:solidFill>
              </a:rPr>
              <a:t>     за пружање прве помоћи (</a:t>
            </a:r>
            <a:r>
              <a:rPr lang="sr-Cyrl-CS" sz="5100" b="1" dirty="0" smtClean="0">
                <a:solidFill>
                  <a:schemeClr val="bg1"/>
                </a:solidFill>
              </a:rPr>
              <a:t>299</a:t>
            </a:r>
            <a:r>
              <a:rPr lang="sr-Cyrl-CS" sz="4000" b="1" dirty="0" smtClean="0">
                <a:solidFill>
                  <a:schemeClr val="bg1"/>
                </a:solidFill>
              </a:rPr>
              <a:t> припадника)</a:t>
            </a:r>
            <a:r>
              <a:rPr lang="sr-Latn-CS" sz="4000" b="1" dirty="0" smtClean="0">
                <a:solidFill>
                  <a:schemeClr val="bg1"/>
                </a:solidFill>
              </a:rPr>
              <a:t> </a:t>
            </a:r>
            <a:endParaRPr lang="sr-Cyrl-CS" sz="4000" b="1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sr-Cyrl-CS" sz="6400" b="1" dirty="0" smtClean="0">
                <a:solidFill>
                  <a:schemeClr val="bg1"/>
                </a:solidFill>
              </a:rPr>
              <a:t> 13</a:t>
            </a:r>
            <a:r>
              <a:rPr lang="sr-Cyrl-CS" sz="4000" b="1" dirty="0" smtClean="0">
                <a:solidFill>
                  <a:schemeClr val="bg1"/>
                </a:solidFill>
              </a:rPr>
              <a:t>    за спасавање из рушевина (</a:t>
            </a:r>
            <a:r>
              <a:rPr lang="sr-Cyrl-CS" sz="5100" b="1" dirty="0" smtClean="0">
                <a:solidFill>
                  <a:schemeClr val="bg1"/>
                </a:solidFill>
              </a:rPr>
              <a:t>341</a:t>
            </a:r>
            <a:r>
              <a:rPr lang="sr-Cyrl-CS" sz="4000" b="1" dirty="0" smtClean="0">
                <a:solidFill>
                  <a:schemeClr val="bg1"/>
                </a:solidFill>
              </a:rPr>
              <a:t> припадник)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endParaRPr lang="sr-Cyrl-CS" sz="1400" b="1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sr-Cyrl-CS" sz="4000" b="1" dirty="0" smtClean="0">
                <a:solidFill>
                  <a:schemeClr val="bg1"/>
                </a:solidFill>
              </a:rPr>
              <a:t>     </a:t>
            </a:r>
            <a:r>
              <a:rPr lang="sr-Cyrl-CS" sz="6400" b="1" dirty="0" smtClean="0">
                <a:solidFill>
                  <a:schemeClr val="bg1"/>
                </a:solidFill>
              </a:rPr>
              <a:t>4 </a:t>
            </a:r>
            <a:r>
              <a:rPr lang="sr-Cyrl-CS" sz="4000" b="1" dirty="0" smtClean="0">
                <a:solidFill>
                  <a:schemeClr val="bg1"/>
                </a:solidFill>
              </a:rPr>
              <a:t>   за збрињавање (</a:t>
            </a:r>
            <a:r>
              <a:rPr lang="sr-Cyrl-CS" sz="5100" b="1" dirty="0" smtClean="0">
                <a:solidFill>
                  <a:schemeClr val="bg1"/>
                </a:solidFill>
              </a:rPr>
              <a:t>184</a:t>
            </a:r>
            <a:r>
              <a:rPr lang="sr-Cyrl-CS" sz="4000" b="1" dirty="0" smtClean="0">
                <a:solidFill>
                  <a:schemeClr val="bg1"/>
                </a:solidFill>
              </a:rPr>
              <a:t> припадника)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endParaRPr lang="sr-Cyrl-CS" sz="1400" b="1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sr-Cyrl-CS" sz="4000" b="1" dirty="0" smtClean="0">
                <a:solidFill>
                  <a:schemeClr val="bg1"/>
                </a:solidFill>
              </a:rPr>
              <a:t>     </a:t>
            </a:r>
            <a:r>
              <a:rPr lang="sr-Cyrl-CS" sz="6400" b="1" dirty="0" smtClean="0">
                <a:solidFill>
                  <a:schemeClr val="bg1"/>
                </a:solidFill>
              </a:rPr>
              <a:t>1</a:t>
            </a:r>
            <a:r>
              <a:rPr lang="sr-Cyrl-CS" sz="3600" b="1" dirty="0" smtClean="0">
                <a:solidFill>
                  <a:schemeClr val="bg1"/>
                </a:solidFill>
              </a:rPr>
              <a:t>     </a:t>
            </a:r>
            <a:r>
              <a:rPr lang="sr-Cyrl-CS" sz="4000" b="1" dirty="0" smtClean="0">
                <a:solidFill>
                  <a:schemeClr val="bg1"/>
                </a:solidFill>
              </a:rPr>
              <a:t>за РХБ заштиту (</a:t>
            </a:r>
            <a:r>
              <a:rPr lang="sr-Cyrl-CS" sz="5100" b="1" dirty="0" smtClean="0">
                <a:solidFill>
                  <a:schemeClr val="bg1"/>
                </a:solidFill>
              </a:rPr>
              <a:t>24</a:t>
            </a:r>
            <a:r>
              <a:rPr lang="sr-Cyrl-CS" sz="4000" b="1" dirty="0" smtClean="0">
                <a:solidFill>
                  <a:schemeClr val="bg1"/>
                </a:solidFill>
              </a:rPr>
              <a:t> припадника)</a:t>
            </a:r>
            <a:endParaRPr lang="sr-Latn-CS" sz="3600" b="1" dirty="0" smtClean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4A6A37-BFE4-475C-8DA5-2A444A1448AB}" type="slidenum">
              <a:rPr lang="sr-Latn-CS"/>
              <a:pPr>
                <a:defRPr/>
              </a:pPr>
              <a:t>9</a:t>
            </a:fld>
            <a:endParaRPr lang="sr-Latn-CS"/>
          </a:p>
        </p:txBody>
      </p:sp>
      <p:pic>
        <p:nvPicPr>
          <p:cNvPr id="11269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38" y="214313"/>
            <a:ext cx="1428750" cy="14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3712</TotalTime>
  <Words>913</Words>
  <Application>Microsoft Office PowerPoint</Application>
  <PresentationFormat>On-screen Show (4:3)</PresentationFormat>
  <Paragraphs>107</Paragraphs>
  <Slides>27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Times New Roman</vt:lpstr>
      <vt:lpstr>Office Theme</vt:lpstr>
      <vt:lpstr>CorelDRAW.Graphic.10</vt:lpstr>
      <vt:lpstr>Slide 1</vt:lpstr>
      <vt:lpstr>Slide 2</vt:lpstr>
      <vt:lpstr>ЦИВИЛНА  ЗАШТИТА   КОД НАС</vt:lpstr>
      <vt:lpstr>ЦИВИЛНА  ЗАШТИТА  ДАНАС</vt:lpstr>
      <vt:lpstr>Slide 5</vt:lpstr>
      <vt:lpstr>Slide 6</vt:lpstr>
      <vt:lpstr>Slide 7</vt:lpstr>
      <vt:lpstr>Slide 8</vt:lpstr>
      <vt:lpstr>ДООБУКА (“ТРЕНИНГ”)</vt:lpstr>
      <vt:lpstr>Slide 10</vt:lpstr>
      <vt:lpstr>Slide 11</vt:lpstr>
      <vt:lpstr>Slide 12</vt:lpstr>
      <vt:lpstr>Slide 13</vt:lpstr>
      <vt:lpstr>ОПРЕМАЊЕ специјализованих јединица ЦЗ</vt:lpstr>
      <vt:lpstr>ОПРЕМАЊЕ специјализованих јединица ЦЗ</vt:lpstr>
      <vt:lpstr>Slide 16</vt:lpstr>
      <vt:lpstr>Магацин цивилне заштите</vt:lpstr>
      <vt:lpstr>Slide 18</vt:lpstr>
      <vt:lpstr>Slide 19</vt:lpstr>
      <vt:lpstr>Slide 20</vt:lpstr>
      <vt:lpstr>Slide 21</vt:lpstr>
      <vt:lpstr>Slide 22</vt:lpstr>
      <vt:lpstr>Slide 23</vt:lpstr>
      <vt:lpstr>Уништавање неексплодираних убојних средстава</vt:lpstr>
      <vt:lpstr>Slide 25</vt:lpstr>
      <vt:lpstr>Развој цивилне заштите из надлежности јединица локалне самоуправе</vt:lpstr>
      <vt:lpstr>Slide 27</vt:lpstr>
    </vt:vector>
  </TitlesOfParts>
  <Company>MO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SJCZ sediste</dc:title>
  <dc:creator>DACHA</dc:creator>
  <cp:lastModifiedBy>MUP</cp:lastModifiedBy>
  <cp:revision>334</cp:revision>
  <dcterms:created xsi:type="dcterms:W3CDTF">2011-01-19T14:11:49Z</dcterms:created>
  <dcterms:modified xsi:type="dcterms:W3CDTF">2017-02-28T06:16:28Z</dcterms:modified>
</cp:coreProperties>
</file>